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7"/>
  </p:notesMasterIdLst>
  <p:sldIdLst>
    <p:sldId id="257" r:id="rId3"/>
    <p:sldId id="691" r:id="rId4"/>
    <p:sldId id="692" r:id="rId5"/>
    <p:sldId id="328" r:id="rId6"/>
    <p:sldId id="560" r:id="rId7"/>
    <p:sldId id="561" r:id="rId8"/>
    <p:sldId id="622" r:id="rId9"/>
    <p:sldId id="623" r:id="rId10"/>
    <p:sldId id="624" r:id="rId11"/>
    <p:sldId id="625" r:id="rId12"/>
    <p:sldId id="626" r:id="rId13"/>
    <p:sldId id="628" r:id="rId14"/>
    <p:sldId id="627" r:id="rId15"/>
    <p:sldId id="630" r:id="rId16"/>
    <p:sldId id="631" r:id="rId17"/>
    <p:sldId id="632" r:id="rId18"/>
    <p:sldId id="634" r:id="rId19"/>
    <p:sldId id="629" r:id="rId20"/>
    <p:sldId id="633" r:id="rId21"/>
    <p:sldId id="635" r:id="rId22"/>
    <p:sldId id="636" r:id="rId23"/>
    <p:sldId id="637" r:id="rId24"/>
    <p:sldId id="639" r:id="rId25"/>
    <p:sldId id="638" r:id="rId26"/>
    <p:sldId id="640" r:id="rId27"/>
    <p:sldId id="641" r:id="rId28"/>
    <p:sldId id="642" r:id="rId29"/>
    <p:sldId id="644" r:id="rId30"/>
    <p:sldId id="645" r:id="rId31"/>
    <p:sldId id="643" r:id="rId32"/>
    <p:sldId id="647" r:id="rId33"/>
    <p:sldId id="668" r:id="rId34"/>
    <p:sldId id="669" r:id="rId35"/>
    <p:sldId id="646" r:id="rId36"/>
    <p:sldId id="648" r:id="rId37"/>
    <p:sldId id="649" r:id="rId38"/>
    <p:sldId id="650" r:id="rId39"/>
    <p:sldId id="651" r:id="rId40"/>
    <p:sldId id="652" r:id="rId41"/>
    <p:sldId id="654" r:id="rId42"/>
    <p:sldId id="653" r:id="rId43"/>
    <p:sldId id="655" r:id="rId44"/>
    <p:sldId id="661" r:id="rId45"/>
    <p:sldId id="656" r:id="rId46"/>
    <p:sldId id="657" r:id="rId47"/>
    <p:sldId id="663" r:id="rId48"/>
    <p:sldId id="662" r:id="rId49"/>
    <p:sldId id="658" r:id="rId50"/>
    <p:sldId id="664" r:id="rId51"/>
    <p:sldId id="659" r:id="rId52"/>
    <p:sldId id="665" r:id="rId53"/>
    <p:sldId id="611" r:id="rId54"/>
    <p:sldId id="667" r:id="rId55"/>
    <p:sldId id="660" r:id="rId56"/>
    <p:sldId id="671" r:id="rId57"/>
    <p:sldId id="672" r:id="rId58"/>
    <p:sldId id="673" r:id="rId59"/>
    <p:sldId id="674" r:id="rId60"/>
    <p:sldId id="679" r:id="rId61"/>
    <p:sldId id="675" r:id="rId62"/>
    <p:sldId id="680" r:id="rId63"/>
    <p:sldId id="682" r:id="rId64"/>
    <p:sldId id="683" r:id="rId65"/>
    <p:sldId id="681" r:id="rId66"/>
    <p:sldId id="693" r:id="rId67"/>
    <p:sldId id="694" r:id="rId68"/>
    <p:sldId id="695" r:id="rId69"/>
    <p:sldId id="685" r:id="rId70"/>
    <p:sldId id="684" r:id="rId71"/>
    <p:sldId id="686" r:id="rId72"/>
    <p:sldId id="687" r:id="rId73"/>
    <p:sldId id="690" r:id="rId74"/>
    <p:sldId id="688" r:id="rId75"/>
    <p:sldId id="689"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83" autoAdjust="0"/>
    <p:restoredTop sz="94660"/>
  </p:normalViewPr>
  <p:slideViewPr>
    <p:cSldViewPr snapToGrid="0">
      <p:cViewPr varScale="1">
        <p:scale>
          <a:sx n="93" d="100"/>
          <a:sy n="93" d="100"/>
        </p:scale>
        <p:origin x="33"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EF730-AE2F-4EA9-B775-106DB634D401}"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059D013F-B3A1-44B3-8364-E5F2F8118EA1}">
      <dgm:prSet phldrT="[Text]"/>
      <dgm:spPr/>
      <dgm:t>
        <a:bodyPr/>
        <a:lstStyle/>
        <a:p>
          <a:r>
            <a:rPr lang="en-US" dirty="0"/>
            <a:t>Domain knowledge</a:t>
          </a:r>
        </a:p>
      </dgm:t>
    </dgm:pt>
    <dgm:pt modelId="{268B34CE-4E81-4881-A2D7-48AACD89336A}" type="parTrans" cxnId="{433462CD-C40B-4F68-BA14-27D60C078FBE}">
      <dgm:prSet/>
      <dgm:spPr/>
      <dgm:t>
        <a:bodyPr/>
        <a:lstStyle/>
        <a:p>
          <a:endParaRPr lang="en-US"/>
        </a:p>
      </dgm:t>
    </dgm:pt>
    <dgm:pt modelId="{0FD75464-2983-47C8-B0E0-CEAA5A499CB0}" type="sibTrans" cxnId="{433462CD-C40B-4F68-BA14-27D60C078FBE}">
      <dgm:prSet/>
      <dgm:spPr/>
      <dgm:t>
        <a:bodyPr/>
        <a:lstStyle/>
        <a:p>
          <a:endParaRPr lang="en-US"/>
        </a:p>
      </dgm:t>
    </dgm:pt>
    <dgm:pt modelId="{1623D646-2CB4-4037-A821-F19118FE8C3F}">
      <dgm:prSet phldrT="[Text]"/>
      <dgm:spPr/>
      <dgm:t>
        <a:bodyPr/>
        <a:lstStyle/>
        <a:p>
          <a:r>
            <a:rPr lang="en-US" dirty="0"/>
            <a:t>Equations</a:t>
          </a:r>
        </a:p>
      </dgm:t>
    </dgm:pt>
    <dgm:pt modelId="{DEB1FFBC-7BB4-4DF7-9104-C4839C814FA0}" type="parTrans" cxnId="{4E4CF1E8-18C1-483F-88EF-DBB9544A0579}">
      <dgm:prSet/>
      <dgm:spPr/>
      <dgm:t>
        <a:bodyPr/>
        <a:lstStyle/>
        <a:p>
          <a:endParaRPr lang="en-US"/>
        </a:p>
      </dgm:t>
    </dgm:pt>
    <dgm:pt modelId="{6B5D84C9-DE8E-4C8A-8B67-7D9CCC4A313D}" type="sibTrans" cxnId="{4E4CF1E8-18C1-483F-88EF-DBB9544A0579}">
      <dgm:prSet/>
      <dgm:spPr/>
      <dgm:t>
        <a:bodyPr/>
        <a:lstStyle/>
        <a:p>
          <a:endParaRPr lang="en-US"/>
        </a:p>
      </dgm:t>
    </dgm:pt>
    <dgm:pt modelId="{8AA5AEBE-B8C2-4AB3-9A15-38F39C2754F3}">
      <dgm:prSet phldrT="[Text]"/>
      <dgm:spPr/>
      <dgm:t>
        <a:bodyPr/>
        <a:lstStyle/>
        <a:p>
          <a:r>
            <a:rPr lang="en-US" dirty="0"/>
            <a:t>Process measurements</a:t>
          </a:r>
        </a:p>
      </dgm:t>
    </dgm:pt>
    <dgm:pt modelId="{A2288EFA-B182-41F1-9086-BFBC693A7D03}" type="parTrans" cxnId="{623C0CF2-6EEF-4010-812D-21F804DD4ADC}">
      <dgm:prSet/>
      <dgm:spPr/>
      <dgm:t>
        <a:bodyPr/>
        <a:lstStyle/>
        <a:p>
          <a:endParaRPr lang="en-US"/>
        </a:p>
      </dgm:t>
    </dgm:pt>
    <dgm:pt modelId="{3E2F07DB-506F-4D0D-BAF4-FFC50F786AA2}" type="sibTrans" cxnId="{623C0CF2-6EEF-4010-812D-21F804DD4ADC}">
      <dgm:prSet/>
      <dgm:spPr/>
      <dgm:t>
        <a:bodyPr/>
        <a:lstStyle/>
        <a:p>
          <a:endParaRPr lang="en-US"/>
        </a:p>
      </dgm:t>
    </dgm:pt>
    <dgm:pt modelId="{E801D057-6715-4C17-8386-218A4CFB0FA9}">
      <dgm:prSet phldrT="[Text]"/>
      <dgm:spPr/>
      <dgm:t>
        <a:bodyPr/>
        <a:lstStyle/>
        <a:p>
          <a:r>
            <a:rPr lang="en-US" dirty="0"/>
            <a:t>Features</a:t>
          </a:r>
        </a:p>
      </dgm:t>
    </dgm:pt>
    <dgm:pt modelId="{FFB7D40B-C518-4F70-80FE-B80EDA52BED9}" type="parTrans" cxnId="{532441F0-5DCA-43A1-9F6D-532A74BBFA48}">
      <dgm:prSet/>
      <dgm:spPr/>
      <dgm:t>
        <a:bodyPr/>
        <a:lstStyle/>
        <a:p>
          <a:endParaRPr lang="en-US"/>
        </a:p>
      </dgm:t>
    </dgm:pt>
    <dgm:pt modelId="{FB958861-358A-48A1-9548-B064C758E2A9}" type="sibTrans" cxnId="{532441F0-5DCA-43A1-9F6D-532A74BBFA48}">
      <dgm:prSet/>
      <dgm:spPr/>
      <dgm:t>
        <a:bodyPr/>
        <a:lstStyle/>
        <a:p>
          <a:endParaRPr lang="en-US"/>
        </a:p>
      </dgm:t>
    </dgm:pt>
    <dgm:pt modelId="{D11F709C-0292-4E14-BCEC-B3BD53B9EB1E}" type="pres">
      <dgm:prSet presAssocID="{AC1EF730-AE2F-4EA9-B775-106DB634D401}" presName="Name0" presStyleCnt="0">
        <dgm:presLayoutVars>
          <dgm:chMax val="4"/>
          <dgm:resizeHandles val="exact"/>
        </dgm:presLayoutVars>
      </dgm:prSet>
      <dgm:spPr/>
    </dgm:pt>
    <dgm:pt modelId="{42FAF378-B9F7-48D8-B7FC-FFA8886B0D19}" type="pres">
      <dgm:prSet presAssocID="{AC1EF730-AE2F-4EA9-B775-106DB634D401}" presName="ellipse" presStyleLbl="trBgShp" presStyleIdx="0" presStyleCnt="1"/>
      <dgm:spPr/>
    </dgm:pt>
    <dgm:pt modelId="{C5E21962-FD15-4224-8239-63599A2F4CB2}" type="pres">
      <dgm:prSet presAssocID="{AC1EF730-AE2F-4EA9-B775-106DB634D401}" presName="arrow1" presStyleLbl="fgShp" presStyleIdx="0" presStyleCnt="1"/>
      <dgm:spPr/>
    </dgm:pt>
    <dgm:pt modelId="{9BFFD612-104C-48A5-8F58-034C547F1D79}" type="pres">
      <dgm:prSet presAssocID="{AC1EF730-AE2F-4EA9-B775-106DB634D401}" presName="rectangle" presStyleLbl="revTx" presStyleIdx="0" presStyleCnt="1">
        <dgm:presLayoutVars>
          <dgm:bulletEnabled val="1"/>
        </dgm:presLayoutVars>
      </dgm:prSet>
      <dgm:spPr/>
    </dgm:pt>
    <dgm:pt modelId="{9C13251A-EC6B-48F0-85BB-BC42EC8A51E2}" type="pres">
      <dgm:prSet presAssocID="{1623D646-2CB4-4037-A821-F19118FE8C3F}" presName="item1" presStyleLbl="node1" presStyleIdx="0" presStyleCnt="3">
        <dgm:presLayoutVars>
          <dgm:bulletEnabled val="1"/>
        </dgm:presLayoutVars>
      </dgm:prSet>
      <dgm:spPr/>
    </dgm:pt>
    <dgm:pt modelId="{5F58E974-89FD-48EB-9C1C-C3F4E3C3AB6F}" type="pres">
      <dgm:prSet presAssocID="{8AA5AEBE-B8C2-4AB3-9A15-38F39C2754F3}" presName="item2" presStyleLbl="node1" presStyleIdx="1" presStyleCnt="3">
        <dgm:presLayoutVars>
          <dgm:bulletEnabled val="1"/>
        </dgm:presLayoutVars>
      </dgm:prSet>
      <dgm:spPr/>
    </dgm:pt>
    <dgm:pt modelId="{45EE6430-CA93-4A86-AB2B-4673C1BE42B6}" type="pres">
      <dgm:prSet presAssocID="{E801D057-6715-4C17-8386-218A4CFB0FA9}" presName="item3" presStyleLbl="node1" presStyleIdx="2" presStyleCnt="3">
        <dgm:presLayoutVars>
          <dgm:bulletEnabled val="1"/>
        </dgm:presLayoutVars>
      </dgm:prSet>
      <dgm:spPr/>
    </dgm:pt>
    <dgm:pt modelId="{FF777DCD-2C4F-4D9C-88DF-F06ED4E87C9B}" type="pres">
      <dgm:prSet presAssocID="{AC1EF730-AE2F-4EA9-B775-106DB634D401}" presName="funnel" presStyleLbl="trAlignAcc1" presStyleIdx="0" presStyleCnt="1"/>
      <dgm:spPr/>
    </dgm:pt>
  </dgm:ptLst>
  <dgm:cxnLst>
    <dgm:cxn modelId="{2B3E2433-BA8B-418A-8ADE-F57CF4B88905}" type="presOf" srcId="{E801D057-6715-4C17-8386-218A4CFB0FA9}" destId="{9BFFD612-104C-48A5-8F58-034C547F1D79}" srcOrd="0" destOrd="0" presId="urn:microsoft.com/office/officeart/2005/8/layout/funnel1"/>
    <dgm:cxn modelId="{228CF636-0E1C-4E04-B333-C50026CB28FF}" type="presOf" srcId="{AC1EF730-AE2F-4EA9-B775-106DB634D401}" destId="{D11F709C-0292-4E14-BCEC-B3BD53B9EB1E}" srcOrd="0" destOrd="0" presId="urn:microsoft.com/office/officeart/2005/8/layout/funnel1"/>
    <dgm:cxn modelId="{1C5C6263-2873-4444-A4D1-A516B94DD16B}" type="presOf" srcId="{059D013F-B3A1-44B3-8364-E5F2F8118EA1}" destId="{45EE6430-CA93-4A86-AB2B-4673C1BE42B6}" srcOrd="0" destOrd="0" presId="urn:microsoft.com/office/officeart/2005/8/layout/funnel1"/>
    <dgm:cxn modelId="{E28DAF8B-9A92-4FFE-BD20-73AB10E4D438}" type="presOf" srcId="{1623D646-2CB4-4037-A821-F19118FE8C3F}" destId="{5F58E974-89FD-48EB-9C1C-C3F4E3C3AB6F}" srcOrd="0" destOrd="0" presId="urn:microsoft.com/office/officeart/2005/8/layout/funnel1"/>
    <dgm:cxn modelId="{DA4350A6-70F2-4F3A-A93F-0AA5F993E33B}" type="presOf" srcId="{8AA5AEBE-B8C2-4AB3-9A15-38F39C2754F3}" destId="{9C13251A-EC6B-48F0-85BB-BC42EC8A51E2}" srcOrd="0" destOrd="0" presId="urn:microsoft.com/office/officeart/2005/8/layout/funnel1"/>
    <dgm:cxn modelId="{433462CD-C40B-4F68-BA14-27D60C078FBE}" srcId="{AC1EF730-AE2F-4EA9-B775-106DB634D401}" destId="{059D013F-B3A1-44B3-8364-E5F2F8118EA1}" srcOrd="0" destOrd="0" parTransId="{268B34CE-4E81-4881-A2D7-48AACD89336A}" sibTransId="{0FD75464-2983-47C8-B0E0-CEAA5A499CB0}"/>
    <dgm:cxn modelId="{4E4CF1E8-18C1-483F-88EF-DBB9544A0579}" srcId="{AC1EF730-AE2F-4EA9-B775-106DB634D401}" destId="{1623D646-2CB4-4037-A821-F19118FE8C3F}" srcOrd="1" destOrd="0" parTransId="{DEB1FFBC-7BB4-4DF7-9104-C4839C814FA0}" sibTransId="{6B5D84C9-DE8E-4C8A-8B67-7D9CCC4A313D}"/>
    <dgm:cxn modelId="{532441F0-5DCA-43A1-9F6D-532A74BBFA48}" srcId="{AC1EF730-AE2F-4EA9-B775-106DB634D401}" destId="{E801D057-6715-4C17-8386-218A4CFB0FA9}" srcOrd="3" destOrd="0" parTransId="{FFB7D40B-C518-4F70-80FE-B80EDA52BED9}" sibTransId="{FB958861-358A-48A1-9548-B064C758E2A9}"/>
    <dgm:cxn modelId="{623C0CF2-6EEF-4010-812D-21F804DD4ADC}" srcId="{AC1EF730-AE2F-4EA9-B775-106DB634D401}" destId="{8AA5AEBE-B8C2-4AB3-9A15-38F39C2754F3}" srcOrd="2" destOrd="0" parTransId="{A2288EFA-B182-41F1-9086-BFBC693A7D03}" sibTransId="{3E2F07DB-506F-4D0D-BAF4-FFC50F786AA2}"/>
    <dgm:cxn modelId="{90780B03-61E7-49AA-B3A5-8B0F7B1D2070}" type="presParOf" srcId="{D11F709C-0292-4E14-BCEC-B3BD53B9EB1E}" destId="{42FAF378-B9F7-48D8-B7FC-FFA8886B0D19}" srcOrd="0" destOrd="0" presId="urn:microsoft.com/office/officeart/2005/8/layout/funnel1"/>
    <dgm:cxn modelId="{0B59AA0A-7A9C-4608-94E3-E49F939CAC2E}" type="presParOf" srcId="{D11F709C-0292-4E14-BCEC-B3BD53B9EB1E}" destId="{C5E21962-FD15-4224-8239-63599A2F4CB2}" srcOrd="1" destOrd="0" presId="urn:microsoft.com/office/officeart/2005/8/layout/funnel1"/>
    <dgm:cxn modelId="{FEDCC9F9-49E2-4245-83AE-F65982AD8B45}" type="presParOf" srcId="{D11F709C-0292-4E14-BCEC-B3BD53B9EB1E}" destId="{9BFFD612-104C-48A5-8F58-034C547F1D79}" srcOrd="2" destOrd="0" presId="urn:microsoft.com/office/officeart/2005/8/layout/funnel1"/>
    <dgm:cxn modelId="{305ABAE6-57F6-406F-BE4E-D0E8BF43B825}" type="presParOf" srcId="{D11F709C-0292-4E14-BCEC-B3BD53B9EB1E}" destId="{9C13251A-EC6B-48F0-85BB-BC42EC8A51E2}" srcOrd="3" destOrd="0" presId="urn:microsoft.com/office/officeart/2005/8/layout/funnel1"/>
    <dgm:cxn modelId="{BE54425B-4353-4170-88D0-125D025125B0}" type="presParOf" srcId="{D11F709C-0292-4E14-BCEC-B3BD53B9EB1E}" destId="{5F58E974-89FD-48EB-9C1C-C3F4E3C3AB6F}" srcOrd="4" destOrd="0" presId="urn:microsoft.com/office/officeart/2005/8/layout/funnel1"/>
    <dgm:cxn modelId="{00BF0B2B-76CB-442F-BE0F-5F43BDCB614B}" type="presParOf" srcId="{D11F709C-0292-4E14-BCEC-B3BD53B9EB1E}" destId="{45EE6430-CA93-4A86-AB2B-4673C1BE42B6}" srcOrd="5" destOrd="0" presId="urn:microsoft.com/office/officeart/2005/8/layout/funnel1"/>
    <dgm:cxn modelId="{168662B7-BEE7-4392-AC63-66225B9BAB1D}" type="presParOf" srcId="{D11F709C-0292-4E14-BCEC-B3BD53B9EB1E}" destId="{FF777DCD-2C4F-4D9C-88DF-F06ED4E87C9B}"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AF378-B9F7-48D8-B7FC-FFA8886B0D19}">
      <dsp:nvSpPr>
        <dsp:cNvPr id="0" name=""/>
        <dsp:cNvSpPr/>
      </dsp:nvSpPr>
      <dsp:spPr>
        <a:xfrm>
          <a:off x="1193327" y="175278"/>
          <a:ext cx="3478611" cy="1208075"/>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E21962-FD15-4224-8239-63599A2F4CB2}">
      <dsp:nvSpPr>
        <dsp:cNvPr id="0" name=""/>
        <dsp:cNvSpPr/>
      </dsp:nvSpPr>
      <dsp:spPr>
        <a:xfrm>
          <a:off x="2600951" y="3133447"/>
          <a:ext cx="674149" cy="431455"/>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FFD612-104C-48A5-8F58-034C547F1D79}">
      <dsp:nvSpPr>
        <dsp:cNvPr id="0" name=""/>
        <dsp:cNvSpPr/>
      </dsp:nvSpPr>
      <dsp:spPr>
        <a:xfrm>
          <a:off x="1320067" y="3478611"/>
          <a:ext cx="3235917" cy="8089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Features</a:t>
          </a:r>
        </a:p>
      </dsp:txBody>
      <dsp:txXfrm>
        <a:off x="1320067" y="3478611"/>
        <a:ext cx="3235917" cy="808979"/>
      </dsp:txXfrm>
    </dsp:sp>
    <dsp:sp modelId="{9C13251A-EC6B-48F0-85BB-BC42EC8A51E2}">
      <dsp:nvSpPr>
        <dsp:cNvPr id="0" name=""/>
        <dsp:cNvSpPr/>
      </dsp:nvSpPr>
      <dsp:spPr>
        <a:xfrm>
          <a:off x="2458032" y="1476657"/>
          <a:ext cx="1213469" cy="12134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Process measurements</a:t>
          </a:r>
        </a:p>
      </dsp:txBody>
      <dsp:txXfrm>
        <a:off x="2635740" y="1654365"/>
        <a:ext cx="858053" cy="858053"/>
      </dsp:txXfrm>
    </dsp:sp>
    <dsp:sp modelId="{5F58E974-89FD-48EB-9C1C-C3F4E3C3AB6F}">
      <dsp:nvSpPr>
        <dsp:cNvPr id="0" name=""/>
        <dsp:cNvSpPr/>
      </dsp:nvSpPr>
      <dsp:spPr>
        <a:xfrm>
          <a:off x="1589727" y="566285"/>
          <a:ext cx="1213469" cy="12134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Equations</a:t>
          </a:r>
        </a:p>
      </dsp:txBody>
      <dsp:txXfrm>
        <a:off x="1767435" y="743993"/>
        <a:ext cx="858053" cy="858053"/>
      </dsp:txXfrm>
    </dsp:sp>
    <dsp:sp modelId="{45EE6430-CA93-4A86-AB2B-4673C1BE42B6}">
      <dsp:nvSpPr>
        <dsp:cNvPr id="0" name=""/>
        <dsp:cNvSpPr/>
      </dsp:nvSpPr>
      <dsp:spPr>
        <a:xfrm>
          <a:off x="2830162" y="272895"/>
          <a:ext cx="1213469" cy="12134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Domain knowledge</a:t>
          </a:r>
        </a:p>
      </dsp:txBody>
      <dsp:txXfrm>
        <a:off x="3007870" y="450603"/>
        <a:ext cx="858053" cy="858053"/>
      </dsp:txXfrm>
    </dsp:sp>
    <dsp:sp modelId="{FF777DCD-2C4F-4D9C-88DF-F06ED4E87C9B}">
      <dsp:nvSpPr>
        <dsp:cNvPr id="0" name=""/>
        <dsp:cNvSpPr/>
      </dsp:nvSpPr>
      <dsp:spPr>
        <a:xfrm>
          <a:off x="1050407" y="26965"/>
          <a:ext cx="3775237" cy="3020189"/>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37731-12B5-4FDE-BEDB-184B13202959}" type="datetimeFigureOut">
              <a:rPr lang="en-US" smtClean="0"/>
              <a:t>8/19/2023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16CDD1-84C0-4DCF-9063-7F5DE85C1381}" type="slidenum">
              <a:rPr lang="en-US" smtClean="0"/>
              <a:t>‹#›</a:t>
            </a:fld>
            <a:endParaRPr lang="en-US"/>
          </a:p>
        </p:txBody>
      </p:sp>
    </p:spTree>
    <p:extLst>
      <p:ext uri="{BB962C8B-B14F-4D97-AF65-F5344CB8AC3E}">
        <p14:creationId xmlns:p14="http://schemas.microsoft.com/office/powerpoint/2010/main" val="2351655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799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492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52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694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2937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329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following slides</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D6A2D4-D75D-492A-89E1-5C0060DC28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0924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F6361-4794-5544-C7A0-DADB9FD67D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5C1284-9EBE-D14F-497F-D5A90B78A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AECB64-DEF8-F0FE-EF56-49FB8B9158FF}"/>
              </a:ext>
            </a:extLst>
          </p:cNvPr>
          <p:cNvSpPr>
            <a:spLocks noGrp="1"/>
          </p:cNvSpPr>
          <p:nvPr>
            <p:ph type="dt" sz="half" idx="10"/>
          </p:nvPr>
        </p:nvSpPr>
        <p:spPr/>
        <p:txBody>
          <a:bodyPr/>
          <a:lstStyle/>
          <a:p>
            <a:fld id="{51011C4F-B614-46FA-9EAB-7C37FC8DC9C9}" type="datetime1">
              <a:rPr lang="en-US" smtClean="0"/>
              <a:t>8/19/2023</a:t>
            </a:fld>
            <a:endParaRPr lang="en-US"/>
          </a:p>
        </p:txBody>
      </p:sp>
      <p:sp>
        <p:nvSpPr>
          <p:cNvPr id="5" name="Footer Placeholder 4">
            <a:extLst>
              <a:ext uri="{FF2B5EF4-FFF2-40B4-BE49-F238E27FC236}">
                <a16:creationId xmlns:a16="http://schemas.microsoft.com/office/drawing/2014/main" id="{BA064F45-B21F-9624-9952-C905BB1DC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235F6A-FBF4-79A6-756D-16531632C711}"/>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2519627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35AC5-7AE2-2DA5-6828-5173DB22DB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6DD893-6E53-3144-A51E-881ECFF7CA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FB7A3-B8E0-869E-D6C8-CBF0B333095A}"/>
              </a:ext>
            </a:extLst>
          </p:cNvPr>
          <p:cNvSpPr>
            <a:spLocks noGrp="1"/>
          </p:cNvSpPr>
          <p:nvPr>
            <p:ph type="dt" sz="half" idx="10"/>
          </p:nvPr>
        </p:nvSpPr>
        <p:spPr/>
        <p:txBody>
          <a:bodyPr/>
          <a:lstStyle/>
          <a:p>
            <a:fld id="{CAFD9F7C-6011-4E51-AB29-1539541A24E1}" type="datetime1">
              <a:rPr lang="en-US" smtClean="0"/>
              <a:t>8/19/2023</a:t>
            </a:fld>
            <a:endParaRPr lang="en-US"/>
          </a:p>
        </p:txBody>
      </p:sp>
      <p:sp>
        <p:nvSpPr>
          <p:cNvPr id="5" name="Footer Placeholder 4">
            <a:extLst>
              <a:ext uri="{FF2B5EF4-FFF2-40B4-BE49-F238E27FC236}">
                <a16:creationId xmlns:a16="http://schemas.microsoft.com/office/drawing/2014/main" id="{8C53570F-A869-08B3-999C-EABD31653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01D524-F73B-7D3F-458E-2374E7F3C563}"/>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104947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FF2FF-F5A8-68B0-D8DD-4C0A0B61AE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918874-8400-9023-BD0A-DEBC5D8CD9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92EF49-499A-4965-480E-366EF7A9488D}"/>
              </a:ext>
            </a:extLst>
          </p:cNvPr>
          <p:cNvSpPr>
            <a:spLocks noGrp="1"/>
          </p:cNvSpPr>
          <p:nvPr>
            <p:ph type="dt" sz="half" idx="10"/>
          </p:nvPr>
        </p:nvSpPr>
        <p:spPr/>
        <p:txBody>
          <a:bodyPr/>
          <a:lstStyle/>
          <a:p>
            <a:fld id="{35C2B904-7B18-4033-B42F-0553C80CD8DB}" type="datetime1">
              <a:rPr lang="en-US" smtClean="0"/>
              <a:t>8/19/2023</a:t>
            </a:fld>
            <a:endParaRPr lang="en-US"/>
          </a:p>
        </p:txBody>
      </p:sp>
      <p:sp>
        <p:nvSpPr>
          <p:cNvPr id="5" name="Footer Placeholder 4">
            <a:extLst>
              <a:ext uri="{FF2B5EF4-FFF2-40B4-BE49-F238E27FC236}">
                <a16:creationId xmlns:a16="http://schemas.microsoft.com/office/drawing/2014/main" id="{7BA536F4-3B05-9DE0-787D-FF507426C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D45DE-662C-974E-3F03-03E72DADFF1E}"/>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3477405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9D26-01A0-77A9-9DDD-190825F345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9701F9-A878-84D4-18B3-1E8DA313A5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B62FC9-0D52-128D-23E1-1E7E8A80AF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4BBD39-2BA3-684D-E1D1-D919E347342D}"/>
              </a:ext>
            </a:extLst>
          </p:cNvPr>
          <p:cNvSpPr>
            <a:spLocks noGrp="1"/>
          </p:cNvSpPr>
          <p:nvPr>
            <p:ph type="dt" sz="half" idx="10"/>
          </p:nvPr>
        </p:nvSpPr>
        <p:spPr/>
        <p:txBody>
          <a:bodyPr/>
          <a:lstStyle/>
          <a:p>
            <a:fld id="{71D46C02-022F-4467-9DDF-E44418EB5334}" type="datetime1">
              <a:rPr lang="en-US" smtClean="0"/>
              <a:t>8/19/2023</a:t>
            </a:fld>
            <a:endParaRPr lang="en-US"/>
          </a:p>
        </p:txBody>
      </p:sp>
      <p:sp>
        <p:nvSpPr>
          <p:cNvPr id="6" name="Footer Placeholder 5">
            <a:extLst>
              <a:ext uri="{FF2B5EF4-FFF2-40B4-BE49-F238E27FC236}">
                <a16:creationId xmlns:a16="http://schemas.microsoft.com/office/drawing/2014/main" id="{52D1F544-2835-1914-AE80-A182C1E8CF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515AC2-E004-85CE-A36E-25D3A01FEC3C}"/>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423805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E03BD-E9E3-6BD3-C253-718F384B7A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AA6F1E-2295-D761-AC58-038980F4B3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62F37D-C46B-FE0F-688B-63CC59FB5F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590D28-6429-0235-A0B2-CF70730C46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A3C86F-AA18-EC8C-8EBA-48C9031B68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7C2D55-C790-838A-C8BB-7C202186D86F}"/>
              </a:ext>
            </a:extLst>
          </p:cNvPr>
          <p:cNvSpPr>
            <a:spLocks noGrp="1"/>
          </p:cNvSpPr>
          <p:nvPr>
            <p:ph type="dt" sz="half" idx="10"/>
          </p:nvPr>
        </p:nvSpPr>
        <p:spPr/>
        <p:txBody>
          <a:bodyPr/>
          <a:lstStyle/>
          <a:p>
            <a:fld id="{605F65EC-7613-4B22-827F-4544C28C6228}" type="datetime1">
              <a:rPr lang="en-US" smtClean="0"/>
              <a:t>8/19/2023</a:t>
            </a:fld>
            <a:endParaRPr lang="en-US"/>
          </a:p>
        </p:txBody>
      </p:sp>
      <p:sp>
        <p:nvSpPr>
          <p:cNvPr id="8" name="Footer Placeholder 7">
            <a:extLst>
              <a:ext uri="{FF2B5EF4-FFF2-40B4-BE49-F238E27FC236}">
                <a16:creationId xmlns:a16="http://schemas.microsoft.com/office/drawing/2014/main" id="{9BB15663-4BAC-0AAF-D8C2-C2DE7D967E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DD9EAD-9062-B4CB-C8E2-CB94860322B7}"/>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1408228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1E23-C3BC-F2F8-5D55-CB4F9913FA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C1A009-A011-FB73-CF1D-730387073A7F}"/>
              </a:ext>
            </a:extLst>
          </p:cNvPr>
          <p:cNvSpPr>
            <a:spLocks noGrp="1"/>
          </p:cNvSpPr>
          <p:nvPr>
            <p:ph type="dt" sz="half" idx="10"/>
          </p:nvPr>
        </p:nvSpPr>
        <p:spPr/>
        <p:txBody>
          <a:bodyPr/>
          <a:lstStyle/>
          <a:p>
            <a:fld id="{F31AD174-06F2-4694-8C92-D845BF166DE8}" type="datetime1">
              <a:rPr lang="en-US" smtClean="0"/>
              <a:t>8/19/2023</a:t>
            </a:fld>
            <a:endParaRPr lang="en-US"/>
          </a:p>
        </p:txBody>
      </p:sp>
      <p:sp>
        <p:nvSpPr>
          <p:cNvPr id="4" name="Footer Placeholder 3">
            <a:extLst>
              <a:ext uri="{FF2B5EF4-FFF2-40B4-BE49-F238E27FC236}">
                <a16:creationId xmlns:a16="http://schemas.microsoft.com/office/drawing/2014/main" id="{2249EA5E-E877-0950-ABB7-844F67CE4F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4BB26D-A0C1-0DDE-C798-E4240CEE163E}"/>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4214947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59241D-9C07-9CE9-F7D7-D5575F31BDF0}"/>
              </a:ext>
            </a:extLst>
          </p:cNvPr>
          <p:cNvSpPr>
            <a:spLocks noGrp="1"/>
          </p:cNvSpPr>
          <p:nvPr>
            <p:ph type="dt" sz="half" idx="10"/>
          </p:nvPr>
        </p:nvSpPr>
        <p:spPr/>
        <p:txBody>
          <a:bodyPr/>
          <a:lstStyle/>
          <a:p>
            <a:fld id="{D5CECDEC-5BF4-4F0F-B700-9C64E1DE616F}" type="datetime1">
              <a:rPr lang="en-US" smtClean="0"/>
              <a:t>8/19/2023</a:t>
            </a:fld>
            <a:endParaRPr lang="en-US"/>
          </a:p>
        </p:txBody>
      </p:sp>
      <p:sp>
        <p:nvSpPr>
          <p:cNvPr id="3" name="Footer Placeholder 2">
            <a:extLst>
              <a:ext uri="{FF2B5EF4-FFF2-40B4-BE49-F238E27FC236}">
                <a16:creationId xmlns:a16="http://schemas.microsoft.com/office/drawing/2014/main" id="{818A611C-B4A7-E921-B47E-922D67E339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DD169E3-B1E5-DCA8-354D-619D4FD00121}"/>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122663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1F439-AC4D-1264-CBC0-816B1FCC5A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0D9B11-CCAA-6A16-0B90-D312E3A69D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64DCC4-2C05-B233-358B-8915B5E242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CA168-5096-C94A-4DF0-8B30DB8AC470}"/>
              </a:ext>
            </a:extLst>
          </p:cNvPr>
          <p:cNvSpPr>
            <a:spLocks noGrp="1"/>
          </p:cNvSpPr>
          <p:nvPr>
            <p:ph type="dt" sz="half" idx="10"/>
          </p:nvPr>
        </p:nvSpPr>
        <p:spPr/>
        <p:txBody>
          <a:bodyPr/>
          <a:lstStyle/>
          <a:p>
            <a:fld id="{6EA0A102-821E-4D44-A8DB-A99FC0DA0403}" type="datetime1">
              <a:rPr lang="en-US" smtClean="0"/>
              <a:t>8/19/2023</a:t>
            </a:fld>
            <a:endParaRPr lang="en-US"/>
          </a:p>
        </p:txBody>
      </p:sp>
      <p:sp>
        <p:nvSpPr>
          <p:cNvPr id="6" name="Footer Placeholder 5">
            <a:extLst>
              <a:ext uri="{FF2B5EF4-FFF2-40B4-BE49-F238E27FC236}">
                <a16:creationId xmlns:a16="http://schemas.microsoft.com/office/drawing/2014/main" id="{EEC2C639-9682-790C-E09F-0AED7829A2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08742-9E68-EBEF-D05A-48EBB38224F7}"/>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333436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5C9E-E137-9144-D50F-97CE74F487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26F3A7-A1B1-302C-3982-DCF1E5E6F5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B82EBE-341F-CE1D-9C92-E22B408909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F43EC9-F6CF-7E81-A418-52F9E351824E}"/>
              </a:ext>
            </a:extLst>
          </p:cNvPr>
          <p:cNvSpPr>
            <a:spLocks noGrp="1"/>
          </p:cNvSpPr>
          <p:nvPr>
            <p:ph type="dt" sz="half" idx="10"/>
          </p:nvPr>
        </p:nvSpPr>
        <p:spPr/>
        <p:txBody>
          <a:bodyPr/>
          <a:lstStyle/>
          <a:p>
            <a:fld id="{179F3971-1EC4-49D5-8876-26A0B3989004}" type="datetime1">
              <a:rPr lang="en-US" smtClean="0"/>
              <a:t>8/19/2023</a:t>
            </a:fld>
            <a:endParaRPr lang="en-US"/>
          </a:p>
        </p:txBody>
      </p:sp>
      <p:sp>
        <p:nvSpPr>
          <p:cNvPr id="6" name="Footer Placeholder 5">
            <a:extLst>
              <a:ext uri="{FF2B5EF4-FFF2-40B4-BE49-F238E27FC236}">
                <a16:creationId xmlns:a16="http://schemas.microsoft.com/office/drawing/2014/main" id="{578E0376-42E6-6521-E437-FDA847753C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0CA190-3C07-64F1-76A4-7FFC438E3734}"/>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1012692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4D423-E268-0A3C-808F-FAA6CBD691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3883EE-7FEC-52CB-8BFA-1F72044287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04B7F6-7E0E-9A93-0374-3D5C7EBF6A03}"/>
              </a:ext>
            </a:extLst>
          </p:cNvPr>
          <p:cNvSpPr>
            <a:spLocks noGrp="1"/>
          </p:cNvSpPr>
          <p:nvPr>
            <p:ph type="dt" sz="half" idx="10"/>
          </p:nvPr>
        </p:nvSpPr>
        <p:spPr/>
        <p:txBody>
          <a:bodyPr/>
          <a:lstStyle/>
          <a:p>
            <a:fld id="{1F4625A9-0507-4DFA-85E5-BB7BA8FA9AAF}" type="datetime1">
              <a:rPr lang="en-US" smtClean="0"/>
              <a:t>8/19/2023</a:t>
            </a:fld>
            <a:endParaRPr lang="en-US"/>
          </a:p>
        </p:txBody>
      </p:sp>
      <p:sp>
        <p:nvSpPr>
          <p:cNvPr id="5" name="Footer Placeholder 4">
            <a:extLst>
              <a:ext uri="{FF2B5EF4-FFF2-40B4-BE49-F238E27FC236}">
                <a16:creationId xmlns:a16="http://schemas.microsoft.com/office/drawing/2014/main" id="{40EECA9C-EEA2-1866-1E12-840CE66618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8026F-753C-57A6-7C5E-BB68032D7CE0}"/>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312286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6DF50-5326-0443-9394-CCF910A8CA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170AC5-89EB-1EC9-DEB1-26ECBD1127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87059-8B82-2262-336D-272277CEE80E}"/>
              </a:ext>
            </a:extLst>
          </p:cNvPr>
          <p:cNvSpPr>
            <a:spLocks noGrp="1"/>
          </p:cNvSpPr>
          <p:nvPr>
            <p:ph type="dt" sz="half" idx="10"/>
          </p:nvPr>
        </p:nvSpPr>
        <p:spPr/>
        <p:txBody>
          <a:bodyPr/>
          <a:lstStyle/>
          <a:p>
            <a:fld id="{15ABF8E6-27F4-45B9-A579-87D26876BA05}" type="datetime1">
              <a:rPr lang="en-US" smtClean="0"/>
              <a:t>8/19/2023</a:t>
            </a:fld>
            <a:endParaRPr lang="en-US"/>
          </a:p>
        </p:txBody>
      </p:sp>
      <p:sp>
        <p:nvSpPr>
          <p:cNvPr id="5" name="Footer Placeholder 4">
            <a:extLst>
              <a:ext uri="{FF2B5EF4-FFF2-40B4-BE49-F238E27FC236}">
                <a16:creationId xmlns:a16="http://schemas.microsoft.com/office/drawing/2014/main" id="{2102F48D-20F4-5BB4-ED89-AAF489F03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8F8D81-DAC3-157B-C6AD-05329ED8B5E0}"/>
              </a:ext>
            </a:extLst>
          </p:cNvPr>
          <p:cNvSpPr>
            <a:spLocks noGrp="1"/>
          </p:cNvSpPr>
          <p:nvPr>
            <p:ph type="sldNum" sz="quarter" idx="12"/>
          </p:nvPr>
        </p:nvSpPr>
        <p:spPr/>
        <p:txBody>
          <a:bodyPr/>
          <a:lstStyle/>
          <a:p>
            <a:fld id="{B87600C7-4CF4-44CA-8A6D-27DBB41F0C38}" type="slidenum">
              <a:rPr lang="en-US" smtClean="0"/>
              <a:t>‹#›</a:t>
            </a:fld>
            <a:endParaRPr lang="en-US"/>
          </a:p>
        </p:txBody>
      </p:sp>
    </p:spTree>
    <p:extLst>
      <p:ext uri="{BB962C8B-B14F-4D97-AF65-F5344CB8AC3E}">
        <p14:creationId xmlns:p14="http://schemas.microsoft.com/office/powerpoint/2010/main" val="537168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4 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58EE636-47D1-D29E-EFD9-33AF932E4B91}"/>
              </a:ext>
            </a:extLst>
          </p:cNvPr>
          <p:cNvPicPr>
            <a:picLocks noChangeAspect="1"/>
          </p:cNvPicPr>
          <p:nvPr userDrawn="1"/>
        </p:nvPicPr>
        <p:blipFill>
          <a:blip r:embed="rId2"/>
          <a:srcRect/>
          <a:stretch/>
        </p:blipFill>
        <p:spPr>
          <a:xfrm>
            <a:off x="0" y="0"/>
            <a:ext cx="12192000" cy="6858000"/>
          </a:xfrm>
          <a:prstGeom prst="rect">
            <a:avLst/>
          </a:prstGeom>
        </p:spPr>
      </p:pic>
      <p:sp>
        <p:nvSpPr>
          <p:cNvPr id="8" name="Text Placeholder 5">
            <a:extLst>
              <a:ext uri="{FF2B5EF4-FFF2-40B4-BE49-F238E27FC236}">
                <a16:creationId xmlns:a16="http://schemas.microsoft.com/office/drawing/2014/main" id="{0D2332B6-13E4-1D43-8BE7-C4D7BCA0652F}"/>
              </a:ext>
            </a:extLst>
          </p:cNvPr>
          <p:cNvSpPr>
            <a:spLocks noGrp="1"/>
          </p:cNvSpPr>
          <p:nvPr>
            <p:ph type="body" sz="quarter" idx="4294967295" hasCustomPrompt="1"/>
          </p:nvPr>
        </p:nvSpPr>
        <p:spPr>
          <a:xfrm>
            <a:off x="4407292" y="5007960"/>
            <a:ext cx="7332500" cy="1599317"/>
          </a:xfrm>
        </p:spPr>
        <p:txBody>
          <a:bodyPr>
            <a:normAutofit lnSpcReduction="10000"/>
          </a:bodyPr>
          <a:lstStyle/>
          <a:p>
            <a:pPr marL="0" indent="0">
              <a:buNone/>
            </a:pPr>
            <a:r>
              <a:rPr lang="en-US" sz="2000" b="0" dirty="0">
                <a:solidFill>
                  <a:srgbClr val="92D050"/>
                </a:solidFill>
              </a:rPr>
              <a:t>PRESENTER’S NAME,</a:t>
            </a:r>
            <a:br>
              <a:rPr lang="en-US" sz="2000" b="0" dirty="0">
                <a:solidFill>
                  <a:srgbClr val="92D050"/>
                </a:solidFill>
              </a:rPr>
            </a:br>
            <a:r>
              <a:rPr lang="en-US" sz="2000" b="0" i="1" dirty="0">
                <a:solidFill>
                  <a:srgbClr val="92D050"/>
                </a:solidFill>
              </a:rPr>
              <a:t>Occupation</a:t>
            </a:r>
          </a:p>
          <a:p>
            <a:pPr marL="0" indent="0">
              <a:buNone/>
            </a:pPr>
            <a:endParaRPr lang="en-US" sz="2000" b="0" dirty="0">
              <a:solidFill>
                <a:schemeClr val="tx1"/>
              </a:solidFill>
            </a:endParaRPr>
          </a:p>
          <a:p>
            <a:pPr marL="0" indent="0">
              <a:buNone/>
            </a:pPr>
            <a:endParaRPr lang="en-US" sz="2000" b="0" dirty="0">
              <a:solidFill>
                <a:schemeClr val="tx1"/>
              </a:solidFill>
            </a:endParaRPr>
          </a:p>
          <a:p>
            <a:pPr marL="0" indent="0">
              <a:buNone/>
            </a:pPr>
            <a:r>
              <a:rPr lang="en-US" sz="2000" b="0" dirty="0">
                <a:solidFill>
                  <a:schemeClr val="tx1"/>
                </a:solidFill>
              </a:rPr>
              <a:t>February DD, 2022</a:t>
            </a:r>
          </a:p>
        </p:txBody>
      </p:sp>
      <p:sp>
        <p:nvSpPr>
          <p:cNvPr id="10" name="Subtitle 4">
            <a:extLst>
              <a:ext uri="{FF2B5EF4-FFF2-40B4-BE49-F238E27FC236}">
                <a16:creationId xmlns:a16="http://schemas.microsoft.com/office/drawing/2014/main" id="{697C5D19-7797-9F4F-8F03-D16711EE2C5B}"/>
              </a:ext>
            </a:extLst>
          </p:cNvPr>
          <p:cNvSpPr>
            <a:spLocks noGrp="1"/>
          </p:cNvSpPr>
          <p:nvPr>
            <p:ph type="subTitle" idx="4294967295"/>
          </p:nvPr>
        </p:nvSpPr>
        <p:spPr>
          <a:xfrm>
            <a:off x="4407292" y="3096601"/>
            <a:ext cx="7332500" cy="664797"/>
          </a:xfrm>
        </p:spPr>
        <p:txBody>
          <a:bodyPr>
            <a:normAutofit fontScale="92500" lnSpcReduction="10000"/>
          </a:bodyPr>
          <a:lstStyle/>
          <a:p>
            <a:pPr marL="0" indent="0">
              <a:buNone/>
            </a:pPr>
            <a:r>
              <a:rPr lang="en-US" sz="2400" b="0">
                <a:solidFill>
                  <a:schemeClr val="tx1"/>
                </a:solidFill>
              </a:rPr>
              <a:t>Please do not change positions </a:t>
            </a:r>
            <a:br>
              <a:rPr lang="en-US" sz="2400" b="0">
                <a:solidFill>
                  <a:schemeClr val="tx1"/>
                </a:solidFill>
              </a:rPr>
            </a:br>
            <a:r>
              <a:rPr lang="en-US" sz="2400" b="0">
                <a:solidFill>
                  <a:schemeClr val="tx1"/>
                </a:solidFill>
              </a:rPr>
              <a:t>or alignments of text boxes.</a:t>
            </a:r>
          </a:p>
        </p:txBody>
      </p:sp>
      <p:sp>
        <p:nvSpPr>
          <p:cNvPr id="11" name="Title 3">
            <a:extLst>
              <a:ext uri="{FF2B5EF4-FFF2-40B4-BE49-F238E27FC236}">
                <a16:creationId xmlns:a16="http://schemas.microsoft.com/office/drawing/2014/main" id="{A5AC3052-B967-6541-9DCC-304F365023D7}"/>
              </a:ext>
            </a:extLst>
          </p:cNvPr>
          <p:cNvSpPr>
            <a:spLocks noGrp="1"/>
          </p:cNvSpPr>
          <p:nvPr>
            <p:ph type="ctrTitle"/>
          </p:nvPr>
        </p:nvSpPr>
        <p:spPr>
          <a:xfrm>
            <a:off x="4407293" y="1698770"/>
            <a:ext cx="7332499" cy="498598"/>
          </a:xfrm>
        </p:spPr>
        <p:txBody>
          <a:bodyPr anchor="ctr">
            <a:normAutofit fontScale="90000"/>
          </a:bodyPr>
          <a:lstStyle/>
          <a:p>
            <a:r>
              <a:rPr lang="en-US" sz="3600" b="0">
                <a:solidFill>
                  <a:schemeClr val="tx1"/>
                </a:solidFill>
              </a:rPr>
              <a:t>CREATE A MEMORABLE TITLE</a:t>
            </a:r>
          </a:p>
        </p:txBody>
      </p:sp>
      <p:sp>
        <p:nvSpPr>
          <p:cNvPr id="3" name="Footer Placeholder 2">
            <a:extLst>
              <a:ext uri="{FF2B5EF4-FFF2-40B4-BE49-F238E27FC236}">
                <a16:creationId xmlns:a16="http://schemas.microsoft.com/office/drawing/2014/main" id="{38FAA26A-FCB7-9896-7098-8F4CF46E4BC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8EA6EBA-570C-CC36-F8CA-7A71E8BF0C0C}"/>
              </a:ext>
            </a:extLst>
          </p:cNvPr>
          <p:cNvSpPr>
            <a:spLocks noGrp="1"/>
          </p:cNvSpPr>
          <p:nvPr>
            <p:ph type="sldNum" sz="quarter" idx="12"/>
          </p:nvPr>
        </p:nvSpPr>
        <p:spPr/>
        <p:txBody>
          <a:bodyPr/>
          <a:lstStyle/>
          <a:p>
            <a:fld id="{7655127F-992F-7A45-BCCB-EA38746C071C}" type="slidenum">
              <a:rPr lang="en-US" smtClean="0"/>
              <a:t>‹#›</a:t>
            </a:fld>
            <a:endParaRPr lang="en-US"/>
          </a:p>
        </p:txBody>
      </p:sp>
    </p:spTree>
    <p:extLst>
      <p:ext uri="{BB962C8B-B14F-4D97-AF65-F5344CB8AC3E}">
        <p14:creationId xmlns:p14="http://schemas.microsoft.com/office/powerpoint/2010/main" val="865180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Q4 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4F62C7-AEC1-1AFD-BF7A-800C89AEE21E}"/>
              </a:ext>
            </a:extLst>
          </p:cNvPr>
          <p:cNvPicPr>
            <a:picLocks noChangeAspect="1"/>
          </p:cNvPicPr>
          <p:nvPr userDrawn="1"/>
        </p:nvPicPr>
        <p:blipFill>
          <a:blip r:embed="rId2"/>
          <a:srcRect/>
          <a:stretch/>
        </p:blipFill>
        <p:spPr>
          <a:xfrm>
            <a:off x="0" y="0"/>
            <a:ext cx="12192000" cy="6858000"/>
          </a:xfrm>
          <a:prstGeom prst="rect">
            <a:avLst/>
          </a:prstGeom>
        </p:spPr>
      </p:pic>
      <p:sp>
        <p:nvSpPr>
          <p:cNvPr id="8" name="Text Placeholder 5">
            <a:extLst>
              <a:ext uri="{FF2B5EF4-FFF2-40B4-BE49-F238E27FC236}">
                <a16:creationId xmlns:a16="http://schemas.microsoft.com/office/drawing/2014/main" id="{0D2332B6-13E4-1D43-8BE7-C4D7BCA0652F}"/>
              </a:ext>
            </a:extLst>
          </p:cNvPr>
          <p:cNvSpPr>
            <a:spLocks noGrp="1"/>
          </p:cNvSpPr>
          <p:nvPr>
            <p:ph type="body" sz="quarter" idx="4294967295" hasCustomPrompt="1"/>
          </p:nvPr>
        </p:nvSpPr>
        <p:spPr>
          <a:xfrm>
            <a:off x="4407292" y="5007960"/>
            <a:ext cx="7332500" cy="1599317"/>
          </a:xfrm>
        </p:spPr>
        <p:txBody>
          <a:bodyPr>
            <a:normAutofit lnSpcReduction="10000"/>
          </a:bodyPr>
          <a:lstStyle/>
          <a:p>
            <a:pPr marL="0" indent="0">
              <a:buNone/>
            </a:pPr>
            <a:r>
              <a:rPr lang="en-US" sz="2000" b="0" dirty="0">
                <a:solidFill>
                  <a:srgbClr val="92D050"/>
                </a:solidFill>
              </a:rPr>
              <a:t>PRESENTER’S NAME,</a:t>
            </a:r>
            <a:br>
              <a:rPr lang="en-US" sz="2000" b="0" dirty="0">
                <a:solidFill>
                  <a:srgbClr val="92D050"/>
                </a:solidFill>
              </a:rPr>
            </a:br>
            <a:r>
              <a:rPr lang="en-US" sz="2000" b="0" i="1" dirty="0">
                <a:solidFill>
                  <a:srgbClr val="92D050"/>
                </a:solidFill>
              </a:rPr>
              <a:t>Occupation</a:t>
            </a:r>
          </a:p>
          <a:p>
            <a:pPr marL="0" indent="0">
              <a:buNone/>
            </a:pPr>
            <a:endParaRPr lang="en-US" sz="2000" b="0" dirty="0">
              <a:solidFill>
                <a:schemeClr val="tx1"/>
              </a:solidFill>
            </a:endParaRPr>
          </a:p>
          <a:p>
            <a:pPr marL="0" indent="0">
              <a:buNone/>
            </a:pPr>
            <a:endParaRPr lang="en-US" sz="2000" b="0" dirty="0">
              <a:solidFill>
                <a:schemeClr val="tx1"/>
              </a:solidFill>
            </a:endParaRPr>
          </a:p>
          <a:p>
            <a:pPr marL="0" indent="0">
              <a:buNone/>
            </a:pPr>
            <a:r>
              <a:rPr lang="en-US" sz="2000" b="0" dirty="0">
                <a:solidFill>
                  <a:schemeClr val="tx1"/>
                </a:solidFill>
              </a:rPr>
              <a:t>February DD, 2022</a:t>
            </a:r>
          </a:p>
        </p:txBody>
      </p:sp>
      <p:sp>
        <p:nvSpPr>
          <p:cNvPr id="10" name="Subtitle 4">
            <a:extLst>
              <a:ext uri="{FF2B5EF4-FFF2-40B4-BE49-F238E27FC236}">
                <a16:creationId xmlns:a16="http://schemas.microsoft.com/office/drawing/2014/main" id="{697C5D19-7797-9F4F-8F03-D16711EE2C5B}"/>
              </a:ext>
            </a:extLst>
          </p:cNvPr>
          <p:cNvSpPr>
            <a:spLocks noGrp="1"/>
          </p:cNvSpPr>
          <p:nvPr>
            <p:ph type="subTitle" idx="4294967295"/>
          </p:nvPr>
        </p:nvSpPr>
        <p:spPr>
          <a:xfrm>
            <a:off x="4407292" y="3096601"/>
            <a:ext cx="7332500" cy="664797"/>
          </a:xfrm>
        </p:spPr>
        <p:txBody>
          <a:bodyPr>
            <a:normAutofit fontScale="92500" lnSpcReduction="10000"/>
          </a:bodyPr>
          <a:lstStyle/>
          <a:p>
            <a:pPr marL="0" indent="0">
              <a:buNone/>
            </a:pPr>
            <a:r>
              <a:rPr lang="en-US" sz="2400" b="0">
                <a:solidFill>
                  <a:schemeClr val="tx1"/>
                </a:solidFill>
              </a:rPr>
              <a:t>Please do not change positions </a:t>
            </a:r>
            <a:br>
              <a:rPr lang="en-US" sz="2400" b="0">
                <a:solidFill>
                  <a:schemeClr val="tx1"/>
                </a:solidFill>
              </a:rPr>
            </a:br>
            <a:r>
              <a:rPr lang="en-US" sz="2400" b="0">
                <a:solidFill>
                  <a:schemeClr val="tx1"/>
                </a:solidFill>
              </a:rPr>
              <a:t>or alignments of text boxes.</a:t>
            </a:r>
          </a:p>
        </p:txBody>
      </p:sp>
      <p:sp>
        <p:nvSpPr>
          <p:cNvPr id="11" name="Title 3">
            <a:extLst>
              <a:ext uri="{FF2B5EF4-FFF2-40B4-BE49-F238E27FC236}">
                <a16:creationId xmlns:a16="http://schemas.microsoft.com/office/drawing/2014/main" id="{A5AC3052-B967-6541-9DCC-304F365023D7}"/>
              </a:ext>
            </a:extLst>
          </p:cNvPr>
          <p:cNvSpPr>
            <a:spLocks noGrp="1"/>
          </p:cNvSpPr>
          <p:nvPr>
            <p:ph type="ctrTitle"/>
          </p:nvPr>
        </p:nvSpPr>
        <p:spPr>
          <a:xfrm>
            <a:off x="4407293" y="1698770"/>
            <a:ext cx="7332499" cy="498598"/>
          </a:xfrm>
        </p:spPr>
        <p:txBody>
          <a:bodyPr anchor="ctr">
            <a:normAutofit fontScale="90000"/>
          </a:bodyPr>
          <a:lstStyle/>
          <a:p>
            <a:r>
              <a:rPr lang="en-US" sz="3600" b="0">
                <a:solidFill>
                  <a:schemeClr val="tx1"/>
                </a:solidFill>
              </a:rPr>
              <a:t>CREATE A MEMORABLE TITLE</a:t>
            </a:r>
          </a:p>
        </p:txBody>
      </p:sp>
      <p:sp>
        <p:nvSpPr>
          <p:cNvPr id="3" name="Footer Placeholder 2">
            <a:extLst>
              <a:ext uri="{FF2B5EF4-FFF2-40B4-BE49-F238E27FC236}">
                <a16:creationId xmlns:a16="http://schemas.microsoft.com/office/drawing/2014/main" id="{38FAA26A-FCB7-9896-7098-8F4CF46E4BC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8EA6EBA-570C-CC36-F8CA-7A71E8BF0C0C}"/>
              </a:ext>
            </a:extLst>
          </p:cNvPr>
          <p:cNvSpPr>
            <a:spLocks noGrp="1"/>
          </p:cNvSpPr>
          <p:nvPr>
            <p:ph type="sldNum" sz="quarter" idx="12"/>
          </p:nvPr>
        </p:nvSpPr>
        <p:spPr/>
        <p:txBody>
          <a:bodyPr/>
          <a:lstStyle/>
          <a:p>
            <a:fld id="{7655127F-992F-7A45-BCCB-EA38746C071C}" type="slidenum">
              <a:rPr lang="en-US" smtClean="0"/>
              <a:t>‹#›</a:t>
            </a:fld>
            <a:endParaRPr lang="en-US"/>
          </a:p>
        </p:txBody>
      </p:sp>
    </p:spTree>
    <p:extLst>
      <p:ext uri="{BB962C8B-B14F-4D97-AF65-F5344CB8AC3E}">
        <p14:creationId xmlns:p14="http://schemas.microsoft.com/office/powerpoint/2010/main" val="2056610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Q4 Intro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77DFFA-8F27-7596-0BDF-1E9BF62006D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F4B51DE-49AD-AA43-BA3C-4BE07BA51650}"/>
              </a:ext>
            </a:extLst>
          </p:cNvPr>
          <p:cNvSpPr>
            <a:spLocks noGrp="1"/>
          </p:cNvSpPr>
          <p:nvPr>
            <p:ph type="title" hasCustomPrompt="1"/>
          </p:nvPr>
        </p:nvSpPr>
        <p:spPr>
          <a:xfrm>
            <a:off x="1386348" y="578702"/>
            <a:ext cx="10200590" cy="1384995"/>
          </a:xfrm>
        </p:spPr>
        <p:txBody>
          <a:bodyPr wrap="square" lIns="0" tIns="0" rIns="0" bIns="274320" anchor="t" anchorCtr="0">
            <a:spAutoFit/>
          </a:bodyPr>
          <a:lstStyle>
            <a:lvl1pPr>
              <a:defRPr>
                <a:solidFill>
                  <a:srgbClr val="92D050"/>
                </a:solidFill>
              </a:defRPr>
            </a:lvl1pPr>
          </a:lstStyle>
          <a:p>
            <a:r>
              <a:rPr lang="en-US" dirty="0"/>
              <a:t>Click to edit </a:t>
            </a:r>
            <a:br>
              <a:rPr lang="en-US" dirty="0"/>
            </a:br>
            <a:r>
              <a:rPr lang="en-US" dirty="0"/>
              <a:t>Master title style</a:t>
            </a:r>
          </a:p>
        </p:txBody>
      </p:sp>
      <p:sp>
        <p:nvSpPr>
          <p:cNvPr id="3" name="Content Placeholder 2">
            <a:extLst>
              <a:ext uri="{FF2B5EF4-FFF2-40B4-BE49-F238E27FC236}">
                <a16:creationId xmlns:a16="http://schemas.microsoft.com/office/drawing/2014/main" id="{CADAFEF3-A3AC-104B-869B-A3E6CD654A54}"/>
              </a:ext>
            </a:extLst>
          </p:cNvPr>
          <p:cNvSpPr>
            <a:spLocks noGrp="1"/>
          </p:cNvSpPr>
          <p:nvPr>
            <p:ph idx="1"/>
          </p:nvPr>
        </p:nvSpPr>
        <p:spPr>
          <a:xfrm>
            <a:off x="1386348" y="1963697"/>
            <a:ext cx="10200590" cy="3023392"/>
          </a:xfrm>
        </p:spPr>
        <p:txBody>
          <a:bodyPr wrap="square" lIns="0" tIns="0" rIns="0" bIns="457200" anchor="t" anchorCtr="0">
            <a:spAutoFit/>
          </a:bodyPr>
          <a:lstStyle>
            <a:lvl1pPr>
              <a:spcAft>
                <a:spcPts val="1200"/>
              </a:spcAft>
              <a:defRPr sz="3200"/>
            </a:lvl1pPr>
            <a:lvl2pPr>
              <a:spcAft>
                <a:spcPts val="1200"/>
              </a:spcAft>
              <a:defRPr sz="2800"/>
            </a:lvl2pPr>
            <a:lvl3pPr>
              <a:spcAft>
                <a:spcPts val="1200"/>
              </a:spcAft>
              <a:defRPr sz="2400"/>
            </a:lvl3pPr>
            <a:lvl4pPr>
              <a:spcAft>
                <a:spcPts val="1200"/>
              </a:spcAft>
              <a:defRPr sz="2000"/>
            </a:lvl4pPr>
            <a:lvl5pPr>
              <a:spcAft>
                <a:spcPts val="12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41F76055-7C38-E242-B381-F358627CD185}"/>
              </a:ext>
            </a:extLst>
          </p:cNvPr>
          <p:cNvSpPr>
            <a:spLocks noGrp="1"/>
          </p:cNvSpPr>
          <p:nvPr>
            <p:ph type="sldNum" sz="quarter" idx="12"/>
          </p:nvPr>
        </p:nvSpPr>
        <p:spPr>
          <a:xfrm>
            <a:off x="10712621" y="6293720"/>
            <a:ext cx="874317" cy="365125"/>
          </a:xfrm>
        </p:spPr>
        <p:txBody>
          <a:bodyPr/>
          <a:lstStyle>
            <a:lvl1pPr algn="r">
              <a:defRPr/>
            </a:lvl1pPr>
          </a:lstStyle>
          <a:p>
            <a:fld id="{7655127F-992F-7A45-BCCB-EA38746C071C}" type="slidenum">
              <a:rPr lang="en-US" smtClean="0"/>
              <a:pPr/>
              <a:t>‹#›</a:t>
            </a:fld>
            <a:endParaRPr lang="en-US"/>
          </a:p>
        </p:txBody>
      </p:sp>
    </p:spTree>
    <p:extLst>
      <p:ext uri="{BB962C8B-B14F-4D97-AF65-F5344CB8AC3E}">
        <p14:creationId xmlns:p14="http://schemas.microsoft.com/office/powerpoint/2010/main" val="1863936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992810-7364-F49D-5271-807836FD9B32}"/>
              </a:ext>
            </a:extLst>
          </p:cNvPr>
          <p:cNvPicPr>
            <a:picLocks noChangeAspect="1"/>
          </p:cNvPicPr>
          <p:nvPr userDrawn="1"/>
        </p:nvPicPr>
        <p:blipFill>
          <a:blip r:embed="rId2"/>
          <a:srcRect/>
          <a:stretch/>
        </p:blipFill>
        <p:spPr>
          <a:xfrm>
            <a:off x="0" y="0"/>
            <a:ext cx="12192000" cy="6858000"/>
          </a:xfrm>
          <a:prstGeom prst="rect">
            <a:avLst/>
          </a:prstGeom>
        </p:spPr>
      </p:pic>
      <p:pic>
        <p:nvPicPr>
          <p:cNvPr id="8" name="Picture 7" descr="Icon&#10;&#10;Description automatically generated">
            <a:extLst>
              <a:ext uri="{FF2B5EF4-FFF2-40B4-BE49-F238E27FC236}">
                <a16:creationId xmlns:a16="http://schemas.microsoft.com/office/drawing/2014/main" id="{E461F4CC-1D2B-4C46-B91D-AE0F7DFD926E}"/>
              </a:ext>
            </a:extLst>
          </p:cNvPr>
          <p:cNvPicPr>
            <a:picLocks noChangeAspect="1"/>
          </p:cNvPicPr>
          <p:nvPr userDrawn="1"/>
        </p:nvPicPr>
        <p:blipFill>
          <a:blip r:embed="rId3"/>
          <a:stretch>
            <a:fillRect/>
          </a:stretch>
        </p:blipFill>
        <p:spPr>
          <a:xfrm>
            <a:off x="3041491" y="2317314"/>
            <a:ext cx="1833221" cy="1731375"/>
          </a:xfrm>
          <a:prstGeom prst="rect">
            <a:avLst/>
          </a:prstGeom>
        </p:spPr>
      </p:pic>
      <p:cxnSp>
        <p:nvCxnSpPr>
          <p:cNvPr id="10" name="Straight Connector 9">
            <a:extLst>
              <a:ext uri="{FF2B5EF4-FFF2-40B4-BE49-F238E27FC236}">
                <a16:creationId xmlns:a16="http://schemas.microsoft.com/office/drawing/2014/main" id="{D3F487E4-9468-584C-9E81-814CAD01952B}"/>
              </a:ext>
            </a:extLst>
          </p:cNvPr>
          <p:cNvCxnSpPr>
            <a:cxnSpLocks/>
          </p:cNvCxnSpPr>
          <p:nvPr userDrawn="1"/>
        </p:nvCxnSpPr>
        <p:spPr>
          <a:xfrm>
            <a:off x="5361140" y="2317314"/>
            <a:ext cx="0" cy="17313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59C9A13A-8F9B-D244-A137-2E0AC9304FB7}"/>
              </a:ext>
            </a:extLst>
          </p:cNvPr>
          <p:cNvSpPr>
            <a:spLocks noGrp="1"/>
          </p:cNvSpPr>
          <p:nvPr>
            <p:ph type="title" hasCustomPrompt="1"/>
          </p:nvPr>
        </p:nvSpPr>
        <p:spPr>
          <a:xfrm>
            <a:off x="5847569" y="2503925"/>
            <a:ext cx="3758852" cy="1325563"/>
          </a:xfrm>
        </p:spPr>
        <p:txBody>
          <a:bodyPr/>
          <a:lstStyle>
            <a:lvl1pPr>
              <a:defRPr baseline="0">
                <a:solidFill>
                  <a:schemeClr val="accent1">
                    <a:lumMod val="75000"/>
                  </a:schemeClr>
                </a:solidFill>
              </a:defRPr>
            </a:lvl1pPr>
          </a:lstStyle>
          <a:p>
            <a:r>
              <a:rPr lang="en-US" dirty="0"/>
              <a:t>Thank You</a:t>
            </a:r>
          </a:p>
        </p:txBody>
      </p:sp>
    </p:spTree>
    <p:extLst>
      <p:ext uri="{BB962C8B-B14F-4D97-AF65-F5344CB8AC3E}">
        <p14:creationId xmlns:p14="http://schemas.microsoft.com/office/powerpoint/2010/main" val="4133596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B51DE-49AD-AA43-BA3C-4BE07BA51650}"/>
              </a:ext>
            </a:extLst>
          </p:cNvPr>
          <p:cNvSpPr>
            <a:spLocks noGrp="1"/>
          </p:cNvSpPr>
          <p:nvPr>
            <p:ph type="title" hasCustomPrompt="1"/>
          </p:nvPr>
        </p:nvSpPr>
        <p:spPr>
          <a:xfrm>
            <a:off x="101600" y="136523"/>
            <a:ext cx="11988800" cy="5530351"/>
          </a:xfrm>
          <a:solidFill>
            <a:schemeClr val="accent1"/>
          </a:solidFill>
        </p:spPr>
        <p:txBody>
          <a:bodyPr wrap="square" lIns="548640" tIns="228600" rIns="548640" bIns="274320" anchor="ctr" anchorCtr="0">
            <a:noAutofit/>
          </a:bodyPr>
          <a:lstStyle>
            <a:lvl1pPr algn="ctr">
              <a:defRPr sz="5400">
                <a:solidFill>
                  <a:schemeClr val="bg1"/>
                </a:solidFill>
              </a:defRPr>
            </a:lvl1pPr>
          </a:lstStyle>
          <a:p>
            <a:r>
              <a:rPr lang="en-US" dirty="0"/>
              <a:t>CLICK TO EDIT </a:t>
            </a:r>
            <a:br>
              <a:rPr lang="en-US" dirty="0"/>
            </a:br>
            <a:r>
              <a:rPr lang="en-US" dirty="0"/>
              <a:t>MASTER TITLE STYLE</a:t>
            </a:r>
          </a:p>
        </p:txBody>
      </p:sp>
      <p:sp>
        <p:nvSpPr>
          <p:cNvPr id="4" name="Date Placeholder 3">
            <a:extLst>
              <a:ext uri="{FF2B5EF4-FFF2-40B4-BE49-F238E27FC236}">
                <a16:creationId xmlns:a16="http://schemas.microsoft.com/office/drawing/2014/main" id="{939647C3-675C-494B-A303-3EA53EC1B934}"/>
              </a:ext>
            </a:extLst>
          </p:cNvPr>
          <p:cNvSpPr>
            <a:spLocks noGrp="1"/>
          </p:cNvSpPr>
          <p:nvPr>
            <p:ph type="dt" sz="half" idx="10"/>
          </p:nvPr>
        </p:nvSpPr>
        <p:spPr/>
        <p:txBody>
          <a:bodyPr/>
          <a:lstStyle/>
          <a:p>
            <a:fld id="{B83B8604-E7F5-4B33-AD7A-274836C3AC85}" type="datetime1">
              <a:rPr lang="en-US" smtClean="0"/>
              <a:t>8/19/2023</a:t>
            </a:fld>
            <a:endParaRPr lang="en-US"/>
          </a:p>
        </p:txBody>
      </p:sp>
      <p:sp>
        <p:nvSpPr>
          <p:cNvPr id="5" name="Footer Placeholder 4">
            <a:extLst>
              <a:ext uri="{FF2B5EF4-FFF2-40B4-BE49-F238E27FC236}">
                <a16:creationId xmlns:a16="http://schemas.microsoft.com/office/drawing/2014/main" id="{A5A2AC6E-159F-1A43-B0AE-090A3AE9D0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F4CAA7-F7D2-E645-AB89-E99FBFD89097}"/>
              </a:ext>
            </a:extLst>
          </p:cNvPr>
          <p:cNvSpPr>
            <a:spLocks noGrp="1"/>
          </p:cNvSpPr>
          <p:nvPr>
            <p:ph type="sldNum" sz="quarter" idx="12"/>
          </p:nvPr>
        </p:nvSpPr>
        <p:spPr/>
        <p:txBody>
          <a:bodyPr/>
          <a:lstStyle/>
          <a:p>
            <a:fld id="{7655127F-992F-7A45-BCCB-EA38746C071C}" type="slidenum">
              <a:rPr lang="en-US" smtClean="0"/>
              <a:t>‹#›</a:t>
            </a:fld>
            <a:endParaRPr lang="en-US"/>
          </a:p>
        </p:txBody>
      </p:sp>
    </p:spTree>
    <p:extLst>
      <p:ext uri="{BB962C8B-B14F-4D97-AF65-F5344CB8AC3E}">
        <p14:creationId xmlns:p14="http://schemas.microsoft.com/office/powerpoint/2010/main" val="189148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2622A7-22D0-C39C-7C87-89A30D1F23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1CB28F-43A2-B32A-CF25-694B5AE6E7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34299-9478-2C07-2E47-DCBEE7E24D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1AEA8-D0C4-4466-81B5-4AF697F64EDF}" type="datetime1">
              <a:rPr lang="en-US" smtClean="0"/>
              <a:t>8/19/2023</a:t>
            </a:fld>
            <a:endParaRPr lang="en-US"/>
          </a:p>
        </p:txBody>
      </p:sp>
      <p:sp>
        <p:nvSpPr>
          <p:cNvPr id="5" name="Footer Placeholder 4">
            <a:extLst>
              <a:ext uri="{FF2B5EF4-FFF2-40B4-BE49-F238E27FC236}">
                <a16:creationId xmlns:a16="http://schemas.microsoft.com/office/drawing/2014/main" id="{48DC942A-0088-22B8-0C92-1C183DE6CE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112ECC-B974-79EE-851E-4F863531DA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7600C7-4CF4-44CA-8A6D-27DBB41F0C38}" type="slidenum">
              <a:rPr lang="en-US" smtClean="0"/>
              <a:t>‹#›</a:t>
            </a:fld>
            <a:endParaRPr lang="en-US"/>
          </a:p>
        </p:txBody>
      </p:sp>
    </p:spTree>
    <p:extLst>
      <p:ext uri="{BB962C8B-B14F-4D97-AF65-F5344CB8AC3E}">
        <p14:creationId xmlns:p14="http://schemas.microsoft.com/office/powerpoint/2010/main" val="36083516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AAD831-9066-A041-B828-3402643743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96241C-8FBA-4949-9825-E1F0D7D116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FCC784-28C7-C34D-A0E0-5905CDA0D0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FD2DC3-43DB-43CF-A3CB-7F9980BFCD14}" type="datetime1">
              <a:rPr lang="en-US" smtClean="0"/>
              <a:t>8/19/2023</a:t>
            </a:fld>
            <a:endParaRPr lang="en-US"/>
          </a:p>
        </p:txBody>
      </p:sp>
      <p:sp>
        <p:nvSpPr>
          <p:cNvPr id="5" name="Footer Placeholder 4">
            <a:extLst>
              <a:ext uri="{FF2B5EF4-FFF2-40B4-BE49-F238E27FC236}">
                <a16:creationId xmlns:a16="http://schemas.microsoft.com/office/drawing/2014/main" id="{2D85CAB6-882A-3C46-B4F3-B52E5722B1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1EE238-F2C1-8C47-8611-A6BE2A43A7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55127F-992F-7A45-BCCB-EA38746C071C}" type="slidenum">
              <a:rPr lang="en-US" smtClean="0"/>
              <a:t>‹#›</a:t>
            </a:fld>
            <a:endParaRPr lang="en-US"/>
          </a:p>
        </p:txBody>
      </p:sp>
    </p:spTree>
    <p:extLst>
      <p:ext uri="{BB962C8B-B14F-4D97-AF65-F5344CB8AC3E}">
        <p14:creationId xmlns:p14="http://schemas.microsoft.com/office/powerpoint/2010/main" val="28500600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ftr="0" dt="0"/>
  <p:txStyles>
    <p:titleStyle>
      <a:lvl1pPr algn="l"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70C0"/>
        </a:buClr>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70C0"/>
        </a:buClr>
        <a:buSzPct val="80000"/>
        <a:buFont typeface="Monaco" pitchFamily="2" charset="77"/>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70C0"/>
        </a:buClr>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qualitymag.com/quality-show" TargetMode="External"/><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hyperlink" Target="https://asq.org/conferences/qis/registratio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49.png"/><Relationship Id="rId5" Type="http://schemas.openxmlformats.org/officeDocument/2006/relationships/image" Target="../media/image10.png"/><Relationship Id="rId4" Type="http://schemas.openxmlformats.org/officeDocument/2006/relationships/image" Target="../media/image9.jpeg"/></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6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emf"/></Relationships>
</file>

<file path=ppt/slides/_rels/slide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ED8053C-AF28-403A-90F2-67A100EDE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10BCDCE7-03A4-438B-9B4A-0F5E37C4C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2677" y="456020"/>
            <a:ext cx="6737282" cy="6032228"/>
          </a:xfrm>
          <a:custGeom>
            <a:avLst/>
            <a:gdLst>
              <a:gd name="connsiteX0" fmla="*/ 3069307 w 6737282"/>
              <a:gd name="connsiteY0" fmla="*/ 4550727 h 6032228"/>
              <a:gd name="connsiteX1" fmla="*/ 3741218 w 6737282"/>
              <a:gd name="connsiteY1" fmla="*/ 4550727 h 6032228"/>
              <a:gd name="connsiteX2" fmla="*/ 3772850 w 6737282"/>
              <a:gd name="connsiteY2" fmla="*/ 4554928 h 6032228"/>
              <a:gd name="connsiteX3" fmla="*/ 3794605 w 6737282"/>
              <a:gd name="connsiteY3" fmla="*/ 4564050 h 6032228"/>
              <a:gd name="connsiteX4" fmla="*/ 3781310 w 6737282"/>
              <a:gd name="connsiteY4" fmla="*/ 4587045 h 6032228"/>
              <a:gd name="connsiteX5" fmla="*/ 3310252 w 6737282"/>
              <a:gd name="connsiteY5" fmla="*/ 5401750 h 6032228"/>
              <a:gd name="connsiteX6" fmla="*/ 3029607 w 6737282"/>
              <a:gd name="connsiteY6" fmla="*/ 5564857 h 6032228"/>
              <a:gd name="connsiteX7" fmla="*/ 2804017 w 6737282"/>
              <a:gd name="connsiteY7" fmla="*/ 5564857 h 6032228"/>
              <a:gd name="connsiteX8" fmla="*/ 2777701 w 6737282"/>
              <a:gd name="connsiteY8" fmla="*/ 5564857 h 6032228"/>
              <a:gd name="connsiteX9" fmla="*/ 2752589 w 6737282"/>
              <a:gd name="connsiteY9" fmla="*/ 5521614 h 6032228"/>
              <a:gd name="connsiteX10" fmla="*/ 2629590 w 6737282"/>
              <a:gd name="connsiteY10" fmla="*/ 5309799 h 6032228"/>
              <a:gd name="connsiteX11" fmla="*/ 2629590 w 6737282"/>
              <a:gd name="connsiteY11" fmla="*/ 5191240 h 6032228"/>
              <a:gd name="connsiteX12" fmla="*/ 2966272 w 6737282"/>
              <a:gd name="connsiteY12" fmla="*/ 4611452 h 6032228"/>
              <a:gd name="connsiteX13" fmla="*/ 3069307 w 6737282"/>
              <a:gd name="connsiteY13" fmla="*/ 4550727 h 6032228"/>
              <a:gd name="connsiteX14" fmla="*/ 1224899 w 6737282"/>
              <a:gd name="connsiteY14" fmla="*/ 1805663 h 6032228"/>
              <a:gd name="connsiteX15" fmla="*/ 3029607 w 6737282"/>
              <a:gd name="connsiteY15" fmla="*/ 1805663 h 6032228"/>
              <a:gd name="connsiteX16" fmla="*/ 3310252 w 6737282"/>
              <a:gd name="connsiteY16" fmla="*/ 1968768 h 6032228"/>
              <a:gd name="connsiteX17" fmla="*/ 4210657 w 6737282"/>
              <a:gd name="connsiteY17" fmla="*/ 3526038 h 6032228"/>
              <a:gd name="connsiteX18" fmla="*/ 4210657 w 6737282"/>
              <a:gd name="connsiteY18" fmla="*/ 3844482 h 6032228"/>
              <a:gd name="connsiteX19" fmla="*/ 3876331 w 6737282"/>
              <a:gd name="connsiteY19" fmla="*/ 4422707 h 6032228"/>
              <a:gd name="connsiteX20" fmla="*/ 3848154 w 6737282"/>
              <a:gd name="connsiteY20" fmla="*/ 4471437 h 6032228"/>
              <a:gd name="connsiteX21" fmla="*/ 3849146 w 6737282"/>
              <a:gd name="connsiteY21" fmla="*/ 4471853 h 6032228"/>
              <a:gd name="connsiteX22" fmla="*/ 3898870 w 6737282"/>
              <a:gd name="connsiteY22" fmla="*/ 4522003 h 6032228"/>
              <a:gd name="connsiteX23" fmla="*/ 4277006 w 6737282"/>
              <a:gd name="connsiteY23" fmla="*/ 5175999 h 6032228"/>
              <a:gd name="connsiteX24" fmla="*/ 4277006 w 6737282"/>
              <a:gd name="connsiteY24" fmla="*/ 5309735 h 6032228"/>
              <a:gd name="connsiteX25" fmla="*/ 3898870 w 6737282"/>
              <a:gd name="connsiteY25" fmla="*/ 5963729 h 6032228"/>
              <a:gd name="connsiteX26" fmla="*/ 3781007 w 6737282"/>
              <a:gd name="connsiteY26" fmla="*/ 6032228 h 6032228"/>
              <a:gd name="connsiteX27" fmla="*/ 3023096 w 6737282"/>
              <a:gd name="connsiteY27" fmla="*/ 6032228 h 6032228"/>
              <a:gd name="connsiteX28" fmla="*/ 2906872 w 6737282"/>
              <a:gd name="connsiteY28" fmla="*/ 5963729 h 6032228"/>
              <a:gd name="connsiteX29" fmla="*/ 2703170 w 6737282"/>
              <a:gd name="connsiteY29" fmla="*/ 5612942 h 6032228"/>
              <a:gd name="connsiteX30" fmla="*/ 2680159 w 6737282"/>
              <a:gd name="connsiteY30" fmla="*/ 5573313 h 6032228"/>
              <a:gd name="connsiteX31" fmla="*/ 2698265 w 6737282"/>
              <a:gd name="connsiteY31" fmla="*/ 5573313 h 6032228"/>
              <a:gd name="connsiteX32" fmla="*/ 2783846 w 6737282"/>
              <a:gd name="connsiteY32" fmla="*/ 5573313 h 6032228"/>
              <a:gd name="connsiteX33" fmla="*/ 2821023 w 6737282"/>
              <a:gd name="connsiteY33" fmla="*/ 5637336 h 6032228"/>
              <a:gd name="connsiteX34" fmla="*/ 2963060 w 6737282"/>
              <a:gd name="connsiteY34" fmla="*/ 5881934 h 6032228"/>
              <a:gd name="connsiteX35" fmla="*/ 3066097 w 6737282"/>
              <a:gd name="connsiteY35" fmla="*/ 5942660 h 6032228"/>
              <a:gd name="connsiteX36" fmla="*/ 3738008 w 6737282"/>
              <a:gd name="connsiteY36" fmla="*/ 5942660 h 6032228"/>
              <a:gd name="connsiteX37" fmla="*/ 3842494 w 6737282"/>
              <a:gd name="connsiteY37" fmla="*/ 5881934 h 6032228"/>
              <a:gd name="connsiteX38" fmla="*/ 4177724 w 6737282"/>
              <a:gd name="connsiteY38" fmla="*/ 5302148 h 6032228"/>
              <a:gd name="connsiteX39" fmla="*/ 4177724 w 6737282"/>
              <a:gd name="connsiteY39" fmla="*/ 5183586 h 6032228"/>
              <a:gd name="connsiteX40" fmla="*/ 3842494 w 6737282"/>
              <a:gd name="connsiteY40" fmla="*/ 4603800 h 6032228"/>
              <a:gd name="connsiteX41" fmla="*/ 3798414 w 6737282"/>
              <a:gd name="connsiteY41" fmla="*/ 4559340 h 6032228"/>
              <a:gd name="connsiteX42" fmla="*/ 3793313 w 6737282"/>
              <a:gd name="connsiteY42" fmla="*/ 4557203 h 6032228"/>
              <a:gd name="connsiteX43" fmla="*/ 3820657 w 6737282"/>
              <a:gd name="connsiteY43" fmla="*/ 4509913 h 6032228"/>
              <a:gd name="connsiteX44" fmla="*/ 3840991 w 6737282"/>
              <a:gd name="connsiteY44" fmla="*/ 4474742 h 6032228"/>
              <a:gd name="connsiteX45" fmla="*/ 3819900 w 6737282"/>
              <a:gd name="connsiteY45" fmla="*/ 4465898 h 6032228"/>
              <a:gd name="connsiteX46" fmla="*/ 3784219 w 6737282"/>
              <a:gd name="connsiteY46" fmla="*/ 4461158 h 6032228"/>
              <a:gd name="connsiteX47" fmla="*/ 3026307 w 6737282"/>
              <a:gd name="connsiteY47" fmla="*/ 4461158 h 6032228"/>
              <a:gd name="connsiteX48" fmla="*/ 2910084 w 6737282"/>
              <a:gd name="connsiteY48" fmla="*/ 4529655 h 6032228"/>
              <a:gd name="connsiteX49" fmla="*/ 2530310 w 6737282"/>
              <a:gd name="connsiteY49" fmla="*/ 5183651 h 6032228"/>
              <a:gd name="connsiteX50" fmla="*/ 2530310 w 6737282"/>
              <a:gd name="connsiteY50" fmla="*/ 5317387 h 6032228"/>
              <a:gd name="connsiteX51" fmla="*/ 2655664 w 6737282"/>
              <a:gd name="connsiteY51" fmla="*/ 5533256 h 6032228"/>
              <a:gd name="connsiteX52" fmla="*/ 2674015 w 6737282"/>
              <a:gd name="connsiteY52" fmla="*/ 5564857 h 6032228"/>
              <a:gd name="connsiteX53" fmla="*/ 2589005 w 6737282"/>
              <a:gd name="connsiteY53" fmla="*/ 5564857 h 6032228"/>
              <a:gd name="connsiteX54" fmla="*/ 1224899 w 6737282"/>
              <a:gd name="connsiteY54" fmla="*/ 5564857 h 6032228"/>
              <a:gd name="connsiteX55" fmla="*/ 948151 w 6737282"/>
              <a:gd name="connsiteY55" fmla="*/ 5401750 h 6032228"/>
              <a:gd name="connsiteX56" fmla="*/ 43851 w 6737282"/>
              <a:gd name="connsiteY56" fmla="*/ 3844482 h 6032228"/>
              <a:gd name="connsiteX57" fmla="*/ 43851 w 6737282"/>
              <a:gd name="connsiteY57" fmla="*/ 3526038 h 6032228"/>
              <a:gd name="connsiteX58" fmla="*/ 948151 w 6737282"/>
              <a:gd name="connsiteY58" fmla="*/ 1968768 h 6032228"/>
              <a:gd name="connsiteX59" fmla="*/ 1224899 w 6737282"/>
              <a:gd name="connsiteY59" fmla="*/ 1805663 h 6032228"/>
              <a:gd name="connsiteX60" fmla="*/ 4371720 w 6737282"/>
              <a:gd name="connsiteY60" fmla="*/ 257854 h 6032228"/>
              <a:gd name="connsiteX61" fmla="*/ 5796146 w 6737282"/>
              <a:gd name="connsiteY61" fmla="*/ 257854 h 6032228"/>
              <a:gd name="connsiteX62" fmla="*/ 5999634 w 6737282"/>
              <a:gd name="connsiteY62" fmla="*/ 374270 h 6032228"/>
              <a:gd name="connsiteX63" fmla="*/ 6711846 w 6737282"/>
              <a:gd name="connsiteY63" fmla="*/ 1628971 h 6032228"/>
              <a:gd name="connsiteX64" fmla="*/ 6711846 w 6737282"/>
              <a:gd name="connsiteY64" fmla="*/ 1870427 h 6032228"/>
              <a:gd name="connsiteX65" fmla="*/ 5999634 w 6737282"/>
              <a:gd name="connsiteY65" fmla="*/ 3125126 h 6032228"/>
              <a:gd name="connsiteX66" fmla="*/ 5796146 w 6737282"/>
              <a:gd name="connsiteY66" fmla="*/ 3241542 h 6032228"/>
              <a:gd name="connsiteX67" fmla="*/ 4371720 w 6737282"/>
              <a:gd name="connsiteY67" fmla="*/ 3241542 h 6032228"/>
              <a:gd name="connsiteX68" fmla="*/ 4168233 w 6737282"/>
              <a:gd name="connsiteY68" fmla="*/ 3125126 h 6032228"/>
              <a:gd name="connsiteX69" fmla="*/ 3456020 w 6737282"/>
              <a:gd name="connsiteY69" fmla="*/ 1870427 h 6032228"/>
              <a:gd name="connsiteX70" fmla="*/ 3456020 w 6737282"/>
              <a:gd name="connsiteY70" fmla="*/ 1628971 h 6032228"/>
              <a:gd name="connsiteX71" fmla="*/ 4168233 w 6737282"/>
              <a:gd name="connsiteY71" fmla="*/ 374270 h 6032228"/>
              <a:gd name="connsiteX72" fmla="*/ 4371720 w 6737282"/>
              <a:gd name="connsiteY72" fmla="*/ 257854 h 6032228"/>
              <a:gd name="connsiteX73" fmla="*/ 2350132 w 6737282"/>
              <a:gd name="connsiteY73" fmla="*/ 0 h 6032228"/>
              <a:gd name="connsiteX74" fmla="*/ 3150522 w 6737282"/>
              <a:gd name="connsiteY74" fmla="*/ 0 h 6032228"/>
              <a:gd name="connsiteX75" fmla="*/ 3264863 w 6737282"/>
              <a:gd name="connsiteY75" fmla="*/ 65415 h 6032228"/>
              <a:gd name="connsiteX76" fmla="*/ 3665057 w 6737282"/>
              <a:gd name="connsiteY76" fmla="*/ 770436 h 6032228"/>
              <a:gd name="connsiteX77" fmla="*/ 3665057 w 6737282"/>
              <a:gd name="connsiteY77" fmla="*/ 906111 h 6032228"/>
              <a:gd name="connsiteX78" fmla="*/ 3264863 w 6737282"/>
              <a:gd name="connsiteY78" fmla="*/ 1611131 h 6032228"/>
              <a:gd name="connsiteX79" fmla="*/ 3150522 w 6737282"/>
              <a:gd name="connsiteY79" fmla="*/ 1676547 h 6032228"/>
              <a:gd name="connsiteX80" fmla="*/ 2350132 w 6737282"/>
              <a:gd name="connsiteY80" fmla="*/ 1676547 h 6032228"/>
              <a:gd name="connsiteX81" fmla="*/ 2235791 w 6737282"/>
              <a:gd name="connsiteY81" fmla="*/ 1611131 h 6032228"/>
              <a:gd name="connsiteX82" fmla="*/ 1835596 w 6737282"/>
              <a:gd name="connsiteY82" fmla="*/ 906111 h 6032228"/>
              <a:gd name="connsiteX83" fmla="*/ 1835596 w 6737282"/>
              <a:gd name="connsiteY83" fmla="*/ 770436 h 6032228"/>
              <a:gd name="connsiteX84" fmla="*/ 2235791 w 6737282"/>
              <a:gd name="connsiteY84" fmla="*/ 65415 h 6032228"/>
              <a:gd name="connsiteX85" fmla="*/ 2350132 w 6737282"/>
              <a:gd name="connsiteY85" fmla="*/ 0 h 6032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737282" h="6032228">
                <a:moveTo>
                  <a:pt x="3069307" y="4550727"/>
                </a:moveTo>
                <a:cubicBezTo>
                  <a:pt x="3069307" y="4550727"/>
                  <a:pt x="3069307" y="4550727"/>
                  <a:pt x="3741218" y="4550727"/>
                </a:cubicBezTo>
                <a:cubicBezTo>
                  <a:pt x="3752102" y="4550727"/>
                  <a:pt x="3762715" y="4552172"/>
                  <a:pt x="3772850" y="4554928"/>
                </a:cubicBezTo>
                <a:lnTo>
                  <a:pt x="3794605" y="4564050"/>
                </a:lnTo>
                <a:lnTo>
                  <a:pt x="3781310" y="4587045"/>
                </a:lnTo>
                <a:cubicBezTo>
                  <a:pt x="3661093" y="4794962"/>
                  <a:pt x="3507216" y="5061097"/>
                  <a:pt x="3310252" y="5401750"/>
                </a:cubicBezTo>
                <a:cubicBezTo>
                  <a:pt x="3251786" y="5502720"/>
                  <a:pt x="3146542" y="5564857"/>
                  <a:pt x="3029607" y="5564857"/>
                </a:cubicBezTo>
                <a:cubicBezTo>
                  <a:pt x="3029607" y="5564857"/>
                  <a:pt x="3029607" y="5564857"/>
                  <a:pt x="2804017" y="5564857"/>
                </a:cubicBezTo>
                <a:lnTo>
                  <a:pt x="2777701" y="5564857"/>
                </a:lnTo>
                <a:lnTo>
                  <a:pt x="2752589" y="5521614"/>
                </a:lnTo>
                <a:cubicBezTo>
                  <a:pt x="2717623" y="5461398"/>
                  <a:pt x="2676936" y="5391332"/>
                  <a:pt x="2629590" y="5309799"/>
                </a:cubicBezTo>
                <a:cubicBezTo>
                  <a:pt x="2607824" y="5273652"/>
                  <a:pt x="2607824" y="5227386"/>
                  <a:pt x="2629590" y="5191240"/>
                </a:cubicBezTo>
                <a:cubicBezTo>
                  <a:pt x="2629590" y="5191240"/>
                  <a:pt x="2629590" y="5191240"/>
                  <a:pt x="2966272" y="4611452"/>
                </a:cubicBezTo>
                <a:cubicBezTo>
                  <a:pt x="2986590" y="4573861"/>
                  <a:pt x="3027221" y="4550727"/>
                  <a:pt x="3069307" y="4550727"/>
                </a:cubicBezTo>
                <a:close/>
                <a:moveTo>
                  <a:pt x="1224899" y="1805663"/>
                </a:moveTo>
                <a:cubicBezTo>
                  <a:pt x="1224899" y="1805663"/>
                  <a:pt x="1224899" y="1805663"/>
                  <a:pt x="3029607" y="1805663"/>
                </a:cubicBezTo>
                <a:cubicBezTo>
                  <a:pt x="3146542" y="1805663"/>
                  <a:pt x="3251786" y="1867798"/>
                  <a:pt x="3310252" y="1968768"/>
                </a:cubicBezTo>
                <a:cubicBezTo>
                  <a:pt x="3310252" y="1968768"/>
                  <a:pt x="3310252" y="1968768"/>
                  <a:pt x="4210657" y="3526038"/>
                </a:cubicBezTo>
                <a:cubicBezTo>
                  <a:pt x="4269126" y="3623125"/>
                  <a:pt x="4269126" y="3747395"/>
                  <a:pt x="4210657" y="3844482"/>
                </a:cubicBezTo>
                <a:cubicBezTo>
                  <a:pt x="4210657" y="3844482"/>
                  <a:pt x="4210657" y="3844482"/>
                  <a:pt x="3876331" y="4422707"/>
                </a:cubicBezTo>
                <a:lnTo>
                  <a:pt x="3848154" y="4471437"/>
                </a:lnTo>
                <a:lnTo>
                  <a:pt x="3849146" y="4471853"/>
                </a:lnTo>
                <a:cubicBezTo>
                  <a:pt x="3869404" y="4483677"/>
                  <a:pt x="3886591" y="4500801"/>
                  <a:pt x="3898870" y="4522003"/>
                </a:cubicBezTo>
                <a:cubicBezTo>
                  <a:pt x="3898870" y="4522003"/>
                  <a:pt x="3898870" y="4522003"/>
                  <a:pt x="4277006" y="5175999"/>
                </a:cubicBezTo>
                <a:cubicBezTo>
                  <a:pt x="4301561" y="5216772"/>
                  <a:pt x="4301561" y="5268961"/>
                  <a:pt x="4277006" y="5309735"/>
                </a:cubicBezTo>
                <a:cubicBezTo>
                  <a:pt x="4277006" y="5309735"/>
                  <a:pt x="4277006" y="5309735"/>
                  <a:pt x="3898870" y="5963729"/>
                </a:cubicBezTo>
                <a:cubicBezTo>
                  <a:pt x="3874314" y="6006133"/>
                  <a:pt x="3830116" y="6032228"/>
                  <a:pt x="3781007" y="6032228"/>
                </a:cubicBezTo>
                <a:cubicBezTo>
                  <a:pt x="3781007" y="6032228"/>
                  <a:pt x="3781007" y="6032228"/>
                  <a:pt x="3023096" y="6032228"/>
                </a:cubicBezTo>
                <a:cubicBezTo>
                  <a:pt x="2975623" y="6032228"/>
                  <a:pt x="2929790" y="6006133"/>
                  <a:pt x="2906872" y="5963729"/>
                </a:cubicBezTo>
                <a:cubicBezTo>
                  <a:pt x="2906872" y="5963729"/>
                  <a:pt x="2906872" y="5963729"/>
                  <a:pt x="2703170" y="5612942"/>
                </a:cubicBezTo>
                <a:lnTo>
                  <a:pt x="2680159" y="5573313"/>
                </a:lnTo>
                <a:lnTo>
                  <a:pt x="2698265" y="5573313"/>
                </a:lnTo>
                <a:lnTo>
                  <a:pt x="2783846" y="5573313"/>
                </a:lnTo>
                <a:lnTo>
                  <a:pt x="2821023" y="5637336"/>
                </a:lnTo>
                <a:cubicBezTo>
                  <a:pt x="2963060" y="5881934"/>
                  <a:pt x="2963060" y="5881934"/>
                  <a:pt x="2963060" y="5881934"/>
                </a:cubicBezTo>
                <a:cubicBezTo>
                  <a:pt x="2983378" y="5919525"/>
                  <a:pt x="3024012" y="5942660"/>
                  <a:pt x="3066097" y="5942660"/>
                </a:cubicBezTo>
                <a:cubicBezTo>
                  <a:pt x="3738008" y="5942660"/>
                  <a:pt x="3738008" y="5942660"/>
                  <a:pt x="3738008" y="5942660"/>
                </a:cubicBezTo>
                <a:cubicBezTo>
                  <a:pt x="3781543" y="5942660"/>
                  <a:pt x="3820726" y="5919525"/>
                  <a:pt x="3842494" y="5881934"/>
                </a:cubicBezTo>
                <a:cubicBezTo>
                  <a:pt x="4177724" y="5302148"/>
                  <a:pt x="4177724" y="5302148"/>
                  <a:pt x="4177724" y="5302148"/>
                </a:cubicBezTo>
                <a:cubicBezTo>
                  <a:pt x="4199492" y="5266000"/>
                  <a:pt x="4199492" y="5219733"/>
                  <a:pt x="4177724" y="5183586"/>
                </a:cubicBezTo>
                <a:cubicBezTo>
                  <a:pt x="3842494" y="4603800"/>
                  <a:pt x="3842494" y="4603800"/>
                  <a:pt x="3842494" y="4603800"/>
                </a:cubicBezTo>
                <a:cubicBezTo>
                  <a:pt x="3831610" y="4585003"/>
                  <a:pt x="3816372" y="4569821"/>
                  <a:pt x="3798414" y="4559340"/>
                </a:cubicBezTo>
                <a:lnTo>
                  <a:pt x="3793313" y="4557203"/>
                </a:lnTo>
                <a:lnTo>
                  <a:pt x="3820657" y="4509913"/>
                </a:lnTo>
                <a:lnTo>
                  <a:pt x="3840991" y="4474742"/>
                </a:lnTo>
                <a:lnTo>
                  <a:pt x="3819900" y="4465898"/>
                </a:lnTo>
                <a:cubicBezTo>
                  <a:pt x="3808466" y="4462788"/>
                  <a:pt x="3796496" y="4461158"/>
                  <a:pt x="3784219" y="4461158"/>
                </a:cubicBezTo>
                <a:cubicBezTo>
                  <a:pt x="3026307" y="4461158"/>
                  <a:pt x="3026307" y="4461158"/>
                  <a:pt x="3026307" y="4461158"/>
                </a:cubicBezTo>
                <a:cubicBezTo>
                  <a:pt x="2978836" y="4461158"/>
                  <a:pt x="2933001" y="4487252"/>
                  <a:pt x="2910084" y="4529655"/>
                </a:cubicBezTo>
                <a:cubicBezTo>
                  <a:pt x="2530310" y="5183651"/>
                  <a:pt x="2530310" y="5183651"/>
                  <a:pt x="2530310" y="5183651"/>
                </a:cubicBezTo>
                <a:cubicBezTo>
                  <a:pt x="2505754" y="5224424"/>
                  <a:pt x="2505754" y="5276613"/>
                  <a:pt x="2530310" y="5317387"/>
                </a:cubicBezTo>
                <a:cubicBezTo>
                  <a:pt x="2577781" y="5399135"/>
                  <a:pt x="2619318" y="5470667"/>
                  <a:pt x="2655664" y="5533256"/>
                </a:cubicBezTo>
                <a:lnTo>
                  <a:pt x="2674015" y="5564857"/>
                </a:lnTo>
                <a:lnTo>
                  <a:pt x="2589005" y="5564857"/>
                </a:lnTo>
                <a:cubicBezTo>
                  <a:pt x="2324644" y="5564857"/>
                  <a:pt x="1901666" y="5564857"/>
                  <a:pt x="1224899" y="5564857"/>
                </a:cubicBezTo>
                <a:cubicBezTo>
                  <a:pt x="1111863" y="5564857"/>
                  <a:pt x="1002722" y="5502720"/>
                  <a:pt x="948151" y="5401750"/>
                </a:cubicBezTo>
                <a:cubicBezTo>
                  <a:pt x="948151" y="5401750"/>
                  <a:pt x="948151" y="5401750"/>
                  <a:pt x="43851" y="3844482"/>
                </a:cubicBezTo>
                <a:cubicBezTo>
                  <a:pt x="-14618" y="3747395"/>
                  <a:pt x="-14618" y="3623125"/>
                  <a:pt x="43851" y="3526038"/>
                </a:cubicBezTo>
                <a:cubicBezTo>
                  <a:pt x="43851" y="3526038"/>
                  <a:pt x="43851" y="3526038"/>
                  <a:pt x="948151" y="1968768"/>
                </a:cubicBezTo>
                <a:cubicBezTo>
                  <a:pt x="1002722" y="1867798"/>
                  <a:pt x="1111863" y="1805663"/>
                  <a:pt x="1224899" y="1805663"/>
                </a:cubicBezTo>
                <a:close/>
                <a:moveTo>
                  <a:pt x="4371720" y="257854"/>
                </a:moveTo>
                <a:cubicBezTo>
                  <a:pt x="5796146" y="257854"/>
                  <a:pt x="5796146" y="257854"/>
                  <a:pt x="5796146" y="257854"/>
                </a:cubicBezTo>
                <a:cubicBezTo>
                  <a:pt x="5868214" y="257854"/>
                  <a:pt x="5961481" y="309594"/>
                  <a:pt x="5999634" y="374270"/>
                </a:cubicBezTo>
                <a:cubicBezTo>
                  <a:pt x="6711846" y="1628971"/>
                  <a:pt x="6711846" y="1628971"/>
                  <a:pt x="6711846" y="1628971"/>
                </a:cubicBezTo>
                <a:cubicBezTo>
                  <a:pt x="6745761" y="1697958"/>
                  <a:pt x="6745761" y="1801438"/>
                  <a:pt x="6711846" y="1870427"/>
                </a:cubicBezTo>
                <a:cubicBezTo>
                  <a:pt x="5999634" y="3125126"/>
                  <a:pt x="5999634" y="3125126"/>
                  <a:pt x="5999634" y="3125126"/>
                </a:cubicBezTo>
                <a:cubicBezTo>
                  <a:pt x="5961481" y="3189803"/>
                  <a:pt x="5868214" y="3241542"/>
                  <a:pt x="5796146" y="3241542"/>
                </a:cubicBezTo>
                <a:lnTo>
                  <a:pt x="4371720" y="3241542"/>
                </a:lnTo>
                <a:cubicBezTo>
                  <a:pt x="4295413" y="3241542"/>
                  <a:pt x="4202148" y="3189803"/>
                  <a:pt x="4168233" y="3125126"/>
                </a:cubicBezTo>
                <a:cubicBezTo>
                  <a:pt x="3456020" y="1870427"/>
                  <a:pt x="3456020" y="1870427"/>
                  <a:pt x="3456020" y="1870427"/>
                </a:cubicBezTo>
                <a:cubicBezTo>
                  <a:pt x="3417865" y="1801438"/>
                  <a:pt x="3417865" y="1697958"/>
                  <a:pt x="3456020" y="1628971"/>
                </a:cubicBezTo>
                <a:cubicBezTo>
                  <a:pt x="4168233" y="374270"/>
                  <a:pt x="4168233" y="374270"/>
                  <a:pt x="4168233" y="374270"/>
                </a:cubicBezTo>
                <a:cubicBezTo>
                  <a:pt x="4202148" y="309594"/>
                  <a:pt x="4295413" y="257854"/>
                  <a:pt x="4371720" y="257854"/>
                </a:cubicBezTo>
                <a:close/>
                <a:moveTo>
                  <a:pt x="2350132" y="0"/>
                </a:moveTo>
                <a:cubicBezTo>
                  <a:pt x="3150522" y="0"/>
                  <a:pt x="3150522" y="0"/>
                  <a:pt x="3150522" y="0"/>
                </a:cubicBezTo>
                <a:cubicBezTo>
                  <a:pt x="3191018" y="0"/>
                  <a:pt x="3243425" y="29073"/>
                  <a:pt x="3264863" y="65415"/>
                </a:cubicBezTo>
                <a:cubicBezTo>
                  <a:pt x="3665057" y="770436"/>
                  <a:pt x="3665057" y="770436"/>
                  <a:pt x="3665057" y="770436"/>
                </a:cubicBezTo>
                <a:cubicBezTo>
                  <a:pt x="3684115" y="809200"/>
                  <a:pt x="3684115" y="867346"/>
                  <a:pt x="3665057" y="906111"/>
                </a:cubicBezTo>
                <a:cubicBezTo>
                  <a:pt x="3264863" y="1611131"/>
                  <a:pt x="3264863" y="1611131"/>
                  <a:pt x="3264863" y="1611131"/>
                </a:cubicBezTo>
                <a:cubicBezTo>
                  <a:pt x="3243425" y="1647474"/>
                  <a:pt x="3191018" y="1676547"/>
                  <a:pt x="3150522" y="1676547"/>
                </a:cubicBezTo>
                <a:lnTo>
                  <a:pt x="2350132" y="1676547"/>
                </a:lnTo>
                <a:cubicBezTo>
                  <a:pt x="2307254" y="1676547"/>
                  <a:pt x="2254848" y="1647474"/>
                  <a:pt x="2235791" y="1611131"/>
                </a:cubicBezTo>
                <a:cubicBezTo>
                  <a:pt x="1835596" y="906111"/>
                  <a:pt x="1835596" y="906111"/>
                  <a:pt x="1835596" y="906111"/>
                </a:cubicBezTo>
                <a:cubicBezTo>
                  <a:pt x="1814157" y="867346"/>
                  <a:pt x="1814157" y="809200"/>
                  <a:pt x="1835596" y="770436"/>
                </a:cubicBezTo>
                <a:cubicBezTo>
                  <a:pt x="2235791" y="65415"/>
                  <a:pt x="2235791" y="65415"/>
                  <a:pt x="2235791" y="65415"/>
                </a:cubicBezTo>
                <a:cubicBezTo>
                  <a:pt x="2254848" y="29073"/>
                  <a:pt x="2307254" y="0"/>
                  <a:pt x="2350132"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BC3B88-763F-4E42-23D2-ED943D229F42}"/>
              </a:ext>
            </a:extLst>
          </p:cNvPr>
          <p:cNvSpPr>
            <a:spLocks noGrp="1"/>
          </p:cNvSpPr>
          <p:nvPr>
            <p:ph type="ctrTitle"/>
          </p:nvPr>
        </p:nvSpPr>
        <p:spPr>
          <a:xfrm>
            <a:off x="4937760" y="3865615"/>
            <a:ext cx="6757415" cy="1748006"/>
          </a:xfrm>
        </p:spPr>
        <p:txBody>
          <a:bodyPr anchor="t">
            <a:normAutofit/>
          </a:bodyPr>
          <a:lstStyle/>
          <a:p>
            <a:pPr algn="r"/>
            <a:r>
              <a:rPr lang="en-US" sz="4000"/>
              <a:t>Quality 4.0: Artificial intelligence for manufacturing innovation</a:t>
            </a:r>
          </a:p>
        </p:txBody>
      </p:sp>
      <p:sp>
        <p:nvSpPr>
          <p:cNvPr id="3" name="Subtitle 2">
            <a:extLst>
              <a:ext uri="{FF2B5EF4-FFF2-40B4-BE49-F238E27FC236}">
                <a16:creationId xmlns:a16="http://schemas.microsoft.com/office/drawing/2014/main" id="{57AE0D5A-1629-2016-811B-38110E223694}"/>
              </a:ext>
            </a:extLst>
          </p:cNvPr>
          <p:cNvSpPr>
            <a:spLocks noGrp="1"/>
          </p:cNvSpPr>
          <p:nvPr>
            <p:ph type="subTitle" idx="1"/>
          </p:nvPr>
        </p:nvSpPr>
        <p:spPr>
          <a:xfrm>
            <a:off x="7516365" y="917226"/>
            <a:ext cx="4178808" cy="2948389"/>
          </a:xfrm>
        </p:spPr>
        <p:txBody>
          <a:bodyPr anchor="b">
            <a:normAutofit/>
          </a:bodyPr>
          <a:lstStyle/>
          <a:p>
            <a:pPr algn="r"/>
            <a:r>
              <a:rPr lang="en-US" dirty="0"/>
              <a:t>Black belt training</a:t>
            </a:r>
          </a:p>
          <a:p>
            <a:pPr algn="r"/>
            <a:r>
              <a:rPr lang="en-US" dirty="0"/>
              <a:t>Carlos Escobar, PhD</a:t>
            </a:r>
          </a:p>
          <a:p>
            <a:pPr algn="r"/>
            <a:r>
              <a:rPr lang="en-US" dirty="0"/>
              <a:t>Quality 4.0 Institute</a:t>
            </a:r>
          </a:p>
          <a:p>
            <a:pPr algn="r"/>
            <a:endParaRPr lang="en-US" dirty="0"/>
          </a:p>
          <a:p>
            <a:pPr algn="r"/>
            <a:endParaRPr lang="en-US" dirty="0"/>
          </a:p>
        </p:txBody>
      </p:sp>
      <p:pic>
        <p:nvPicPr>
          <p:cNvPr id="14" name="Picture 13" descr="A picture containing text, gambling house, room&#10;&#10;Description automatically generated">
            <a:extLst>
              <a:ext uri="{FF2B5EF4-FFF2-40B4-BE49-F238E27FC236}">
                <a16:creationId xmlns:a16="http://schemas.microsoft.com/office/drawing/2014/main" id="{A42DDA9C-B272-6544-1894-ED83C62AB1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77" y="1138176"/>
            <a:ext cx="2135083" cy="2135083"/>
          </a:xfrm>
          <a:prstGeom prst="rect">
            <a:avLst/>
          </a:prstGeom>
        </p:spPr>
      </p:pic>
      <p:sp>
        <p:nvSpPr>
          <p:cNvPr id="4" name="Slide Number Placeholder 3">
            <a:extLst>
              <a:ext uri="{FF2B5EF4-FFF2-40B4-BE49-F238E27FC236}">
                <a16:creationId xmlns:a16="http://schemas.microsoft.com/office/drawing/2014/main" id="{D82A42E3-1E46-9AE6-B3DA-D09B905864AF}"/>
              </a:ext>
            </a:extLst>
          </p:cNvPr>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black belt with a knot&#10;&#10;Description automatically generated">
            <a:extLst>
              <a:ext uri="{FF2B5EF4-FFF2-40B4-BE49-F238E27FC236}">
                <a16:creationId xmlns:a16="http://schemas.microsoft.com/office/drawing/2014/main" id="{E3290417-9636-FCDA-A0D2-36572D228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336" y="2450053"/>
            <a:ext cx="2499868" cy="2432304"/>
          </a:xfrm>
          <a:prstGeom prst="rect">
            <a:avLst/>
          </a:prstGeom>
        </p:spPr>
      </p:pic>
    </p:spTree>
    <p:extLst>
      <p:ext uri="{BB962C8B-B14F-4D97-AF65-F5344CB8AC3E}">
        <p14:creationId xmlns:p14="http://schemas.microsoft.com/office/powerpoint/2010/main" val="1339019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15BE98-1E7E-2B42-09E6-9E364F609B28}"/>
              </a:ext>
            </a:extLst>
          </p:cNvPr>
          <p:cNvSpPr>
            <a:spLocks noGrp="1"/>
          </p:cNvSpPr>
          <p:nvPr>
            <p:ph type="sldNum" sz="quarter" idx="12"/>
          </p:nvPr>
        </p:nvSpPr>
        <p:spPr/>
        <p:txBody>
          <a:bodyPr/>
          <a:lstStyle/>
          <a:p>
            <a:fld id="{B87600C7-4CF4-44CA-8A6D-27DBB41F0C38}" type="slidenum">
              <a:rPr lang="en-US" smtClean="0"/>
              <a:t>2</a:t>
            </a:fld>
            <a:endParaRPr lang="en-US"/>
          </a:p>
        </p:txBody>
      </p:sp>
      <p:grpSp>
        <p:nvGrpSpPr>
          <p:cNvPr id="5" name="Group 4">
            <a:extLst>
              <a:ext uri="{FF2B5EF4-FFF2-40B4-BE49-F238E27FC236}">
                <a16:creationId xmlns:a16="http://schemas.microsoft.com/office/drawing/2014/main" id="{E374F6C4-C1F6-CC2C-C333-A096FE6A3956}"/>
              </a:ext>
            </a:extLst>
          </p:cNvPr>
          <p:cNvGrpSpPr/>
          <p:nvPr/>
        </p:nvGrpSpPr>
        <p:grpSpPr>
          <a:xfrm>
            <a:off x="949731" y="859938"/>
            <a:ext cx="9319684" cy="5249459"/>
            <a:chOff x="5878059" y="2231212"/>
            <a:chExt cx="5475740" cy="3362434"/>
          </a:xfrm>
        </p:grpSpPr>
        <p:pic>
          <p:nvPicPr>
            <p:cNvPr id="6" name="Picture 5">
              <a:extLst>
                <a:ext uri="{FF2B5EF4-FFF2-40B4-BE49-F238E27FC236}">
                  <a16:creationId xmlns:a16="http://schemas.microsoft.com/office/drawing/2014/main" id="{F558A8D4-E529-8331-E040-EBF75D834013}"/>
                </a:ext>
              </a:extLst>
            </p:cNvPr>
            <p:cNvPicPr>
              <a:picLocks noChangeAspect="1"/>
            </p:cNvPicPr>
            <p:nvPr/>
          </p:nvPicPr>
          <p:blipFill>
            <a:blip r:embed="rId2"/>
            <a:stretch>
              <a:fillRect/>
            </a:stretch>
          </p:blipFill>
          <p:spPr>
            <a:xfrm>
              <a:off x="5878059" y="2231212"/>
              <a:ext cx="5475740" cy="3362434"/>
            </a:xfrm>
            <a:prstGeom prst="rect">
              <a:avLst/>
            </a:prstGeom>
          </p:spPr>
        </p:pic>
        <p:sp>
          <p:nvSpPr>
            <p:cNvPr id="7" name="Rectangle 6">
              <a:extLst>
                <a:ext uri="{FF2B5EF4-FFF2-40B4-BE49-F238E27FC236}">
                  <a16:creationId xmlns:a16="http://schemas.microsoft.com/office/drawing/2014/main" id="{79EF60EE-771E-B710-9554-9A06503D090A}"/>
                </a:ext>
              </a:extLst>
            </p:cNvPr>
            <p:cNvSpPr/>
            <p:nvPr/>
          </p:nvSpPr>
          <p:spPr>
            <a:xfrm>
              <a:off x="8410669" y="4327556"/>
              <a:ext cx="506994" cy="1629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2607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15BE98-1E7E-2B42-09E6-9E364F609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descr="A person in a suit and tie&#10;&#10;Description automatically generated">
            <a:extLst>
              <a:ext uri="{FF2B5EF4-FFF2-40B4-BE49-F238E27FC236}">
                <a16:creationId xmlns:a16="http://schemas.microsoft.com/office/drawing/2014/main" id="{A229C71C-8BB8-FB16-5586-E542AF939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579" y="1077284"/>
            <a:ext cx="4703432" cy="4703432"/>
          </a:xfrm>
          <a:prstGeom prst="rect">
            <a:avLst/>
          </a:prstGeom>
        </p:spPr>
      </p:pic>
      <p:sp>
        <p:nvSpPr>
          <p:cNvPr id="3" name="TextBox 2">
            <a:extLst>
              <a:ext uri="{FF2B5EF4-FFF2-40B4-BE49-F238E27FC236}">
                <a16:creationId xmlns:a16="http://schemas.microsoft.com/office/drawing/2014/main" id="{AA41F2EC-A821-0B58-978D-1DA367D4B777}"/>
              </a:ext>
            </a:extLst>
          </p:cNvPr>
          <p:cNvSpPr txBox="1"/>
          <p:nvPr/>
        </p:nvSpPr>
        <p:spPr>
          <a:xfrm>
            <a:off x="6556549" y="1135464"/>
            <a:ext cx="4190163" cy="923330"/>
          </a:xfrm>
          <a:prstGeom prst="rect">
            <a:avLst/>
          </a:prstGeom>
          <a:noFill/>
        </p:spPr>
        <p:txBody>
          <a:bodyPr wrap="square" rtlCol="0">
            <a:spAutoFit/>
          </a:bodyPr>
          <a:lstStyle/>
          <a:p>
            <a:endParaRPr lang="en-US" dirty="0">
              <a:hlinkClick r:id="rId3"/>
            </a:endParaRPr>
          </a:p>
          <a:p>
            <a:endParaRPr lang="en-US" dirty="0">
              <a:hlinkClick r:id="rId3"/>
            </a:endParaRPr>
          </a:p>
          <a:p>
            <a:endParaRPr lang="en-US" dirty="0"/>
          </a:p>
        </p:txBody>
      </p:sp>
      <p:sp>
        <p:nvSpPr>
          <p:cNvPr id="9" name="TextBox 8">
            <a:extLst>
              <a:ext uri="{FF2B5EF4-FFF2-40B4-BE49-F238E27FC236}">
                <a16:creationId xmlns:a16="http://schemas.microsoft.com/office/drawing/2014/main" id="{41E7B27D-FCD7-8600-58CF-F33810D66E8D}"/>
              </a:ext>
            </a:extLst>
          </p:cNvPr>
          <p:cNvSpPr txBox="1"/>
          <p:nvPr/>
        </p:nvSpPr>
        <p:spPr>
          <a:xfrm>
            <a:off x="5643405" y="1973218"/>
            <a:ext cx="6096836" cy="3416320"/>
          </a:xfrm>
          <a:prstGeom prst="rect">
            <a:avLst/>
          </a:prstGeom>
          <a:noFill/>
        </p:spPr>
        <p:txBody>
          <a:bodyPr wrap="square">
            <a:spAutoFit/>
          </a:bodyPr>
          <a:lstStyle/>
          <a:p>
            <a:r>
              <a:rPr lang="en-US" dirty="0">
                <a:solidFill>
                  <a:srgbClr val="0070C0"/>
                </a:solidFill>
              </a:rPr>
              <a:t>ASQ QUALITY INNOVATIONS SUMMIT</a:t>
            </a:r>
          </a:p>
          <a:p>
            <a:r>
              <a:rPr lang="en-US" dirty="0"/>
              <a:t>September 19 - 21, 2023  |  Boston, MA </a:t>
            </a:r>
          </a:p>
          <a:p>
            <a:r>
              <a:rPr lang="en-US" dirty="0">
                <a:hlinkClick r:id="rId4"/>
              </a:rPr>
              <a:t>https://asq.org/conferences/qis/registration</a:t>
            </a:r>
            <a:r>
              <a:rPr lang="en-US" dirty="0"/>
              <a:t> </a:t>
            </a:r>
          </a:p>
          <a:p>
            <a:endParaRPr lang="en-US" dirty="0"/>
          </a:p>
          <a:p>
            <a:r>
              <a:rPr lang="en-US" dirty="0">
                <a:solidFill>
                  <a:srgbClr val="0070C0"/>
                </a:solidFill>
              </a:rPr>
              <a:t>The Quality Show</a:t>
            </a:r>
          </a:p>
          <a:p>
            <a:r>
              <a:rPr lang="en-US" dirty="0"/>
              <a:t>October 24-26, 2023 | Chicago Illinois</a:t>
            </a:r>
          </a:p>
          <a:p>
            <a:r>
              <a:rPr lang="en-US" dirty="0">
                <a:hlinkClick r:id="rId3"/>
              </a:rPr>
              <a:t>https://www.qualitymag.com/quality-show</a:t>
            </a:r>
            <a:endParaRPr lang="en-US" dirty="0"/>
          </a:p>
          <a:p>
            <a:endParaRPr lang="en-US" dirty="0"/>
          </a:p>
          <a:p>
            <a:r>
              <a:rPr lang="en-US" dirty="0">
                <a:solidFill>
                  <a:srgbClr val="0070C0"/>
                </a:solidFill>
              </a:rPr>
              <a:t>BOSCON 2023 </a:t>
            </a:r>
          </a:p>
          <a:p>
            <a:r>
              <a:rPr lang="en-US" dirty="0"/>
              <a:t>November 6-7, 2023 | Boston, MA</a:t>
            </a:r>
          </a:p>
          <a:p>
            <a:r>
              <a:rPr lang="en-US" dirty="0"/>
              <a:t> </a:t>
            </a:r>
          </a:p>
          <a:p>
            <a:endParaRPr lang="en-US" dirty="0"/>
          </a:p>
        </p:txBody>
      </p:sp>
    </p:spTree>
    <p:extLst>
      <p:ext uri="{BB962C8B-B14F-4D97-AF65-F5344CB8AC3E}">
        <p14:creationId xmlns:p14="http://schemas.microsoft.com/office/powerpoint/2010/main" val="2824777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Flowchart: Document 36">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272A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EC0056-6502-13E6-148C-23F331C907BF}"/>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About the program</a:t>
            </a:r>
          </a:p>
        </p:txBody>
      </p:sp>
      <p:sp>
        <p:nvSpPr>
          <p:cNvPr id="3" name="Slide Number Placeholder 2">
            <a:extLst>
              <a:ext uri="{FF2B5EF4-FFF2-40B4-BE49-F238E27FC236}">
                <a16:creationId xmlns:a16="http://schemas.microsoft.com/office/drawing/2014/main" id="{C3ED8387-C2A7-ACCB-B6A9-74F44737AE10}"/>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0B0BD50-33F1-AAA1-603A-54488C683562}"/>
              </a:ext>
            </a:extLst>
          </p:cNvPr>
          <p:cNvSpPr/>
          <p:nvPr/>
        </p:nvSpPr>
        <p:spPr>
          <a:xfrm>
            <a:off x="8084453" y="1752115"/>
            <a:ext cx="1803400" cy="443292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BEC7B78A-A60C-37B9-8DAB-93A6EC3375B7}"/>
              </a:ext>
            </a:extLst>
          </p:cNvPr>
          <p:cNvGrpSpPr/>
          <p:nvPr/>
        </p:nvGrpSpPr>
        <p:grpSpPr>
          <a:xfrm>
            <a:off x="3996881" y="234569"/>
            <a:ext cx="7808126" cy="5867275"/>
            <a:chOff x="4145856" y="445189"/>
            <a:chExt cx="7808126" cy="5867275"/>
          </a:xfrm>
        </p:grpSpPr>
        <p:pic>
          <p:nvPicPr>
            <p:cNvPr id="13" name="Picture 12">
              <a:extLst>
                <a:ext uri="{FF2B5EF4-FFF2-40B4-BE49-F238E27FC236}">
                  <a16:creationId xmlns:a16="http://schemas.microsoft.com/office/drawing/2014/main" id="{DA22025E-DE70-F521-1E31-9398FC786B20}"/>
                </a:ext>
              </a:extLst>
            </p:cNvPr>
            <p:cNvPicPr>
              <a:picLocks noChangeAspect="1"/>
            </p:cNvPicPr>
            <p:nvPr/>
          </p:nvPicPr>
          <p:blipFill>
            <a:blip r:embed="rId2"/>
            <a:stretch>
              <a:fillRect/>
            </a:stretch>
          </p:blipFill>
          <p:spPr>
            <a:xfrm>
              <a:off x="4145856" y="445189"/>
              <a:ext cx="7808126" cy="5867275"/>
            </a:xfrm>
            <a:prstGeom prst="rect">
              <a:avLst/>
            </a:prstGeom>
          </p:spPr>
        </p:pic>
        <p:pic>
          <p:nvPicPr>
            <p:cNvPr id="15" name="Picture 14">
              <a:extLst>
                <a:ext uri="{FF2B5EF4-FFF2-40B4-BE49-F238E27FC236}">
                  <a16:creationId xmlns:a16="http://schemas.microsoft.com/office/drawing/2014/main" id="{3A59A20D-4731-9861-C5B6-13DB262565D8}"/>
                </a:ext>
              </a:extLst>
            </p:cNvPr>
            <p:cNvPicPr>
              <a:picLocks noChangeAspect="1"/>
            </p:cNvPicPr>
            <p:nvPr/>
          </p:nvPicPr>
          <p:blipFill rotWithShape="1">
            <a:blip r:embed="rId2"/>
            <a:srcRect l="53233" t="85968" r="44050" b="11401"/>
            <a:stretch/>
          </p:blipFill>
          <p:spPr>
            <a:xfrm>
              <a:off x="8291371" y="4089115"/>
              <a:ext cx="225905" cy="164386"/>
            </a:xfrm>
            <a:prstGeom prst="rect">
              <a:avLst/>
            </a:prstGeom>
          </p:spPr>
        </p:pic>
      </p:grpSp>
      <p:sp>
        <p:nvSpPr>
          <p:cNvPr id="17" name="Rectangle 16">
            <a:extLst>
              <a:ext uri="{FF2B5EF4-FFF2-40B4-BE49-F238E27FC236}">
                <a16:creationId xmlns:a16="http://schemas.microsoft.com/office/drawing/2014/main" id="{99D4555D-E764-C55D-A7B9-6DFB663E4F58}"/>
              </a:ext>
            </a:extLst>
          </p:cNvPr>
          <p:cNvSpPr/>
          <p:nvPr/>
        </p:nvSpPr>
        <p:spPr>
          <a:xfrm>
            <a:off x="7900944" y="1501625"/>
            <a:ext cx="1844040" cy="430276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6898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8" y="640080"/>
            <a:ext cx="6967153" cy="4018341"/>
          </a:xfrm>
          <a:noFill/>
        </p:spPr>
        <p:txBody>
          <a:bodyPr vert="horz" lIns="91440" tIns="45720" rIns="91440" bIns="45720" rtlCol="0" anchor="b">
            <a:normAutofit fontScale="90000"/>
          </a:bodyPr>
          <a:lstStyle/>
          <a:p>
            <a:pPr algn="l"/>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r>
              <a:rPr lang="en-US" sz="4000" dirty="0">
                <a:solidFill>
                  <a:schemeClr val="tx1"/>
                </a:solidFill>
              </a:rPr>
              <a:t>Chapter 6: Feature  Engineering</a:t>
            </a:r>
            <a:br>
              <a:rPr lang="en-US" sz="4000" dirty="0">
                <a:solidFill>
                  <a:schemeClr val="tx1"/>
                </a:solidFill>
              </a:rPr>
            </a:br>
            <a:br>
              <a:rPr lang="en-US" sz="4000" dirty="0">
                <a:solidFill>
                  <a:schemeClr val="tx1"/>
                </a:solidFill>
              </a:rPr>
            </a:br>
            <a:br>
              <a:rPr lang="en-US" sz="4000" dirty="0">
                <a:solidFill>
                  <a:schemeClr val="tx1"/>
                </a:solidFill>
              </a:rPr>
            </a:br>
            <a:br>
              <a:rPr lang="en-US" sz="4000" dirty="0">
                <a:solidFill>
                  <a:schemeClr val="tx1"/>
                </a:solidFill>
              </a:rPr>
            </a:br>
            <a:br>
              <a:rPr lang="en-US" sz="4000" dirty="0">
                <a:solidFill>
                  <a:schemeClr val="tx1"/>
                </a:solidFill>
              </a:rPr>
            </a:br>
            <a:endParaRPr lang="en-US" sz="4000" b="0" dirty="0">
              <a:solidFill>
                <a:schemeClr val="tx1"/>
              </a:solidFill>
            </a:endParaRPr>
          </a:p>
        </p:txBody>
      </p:sp>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B8A9008-E488-6869-81A0-E421D875A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grpSp>
        <p:nvGrpSpPr>
          <p:cNvPr id="7" name="Group 6">
            <a:extLst>
              <a:ext uri="{FF2B5EF4-FFF2-40B4-BE49-F238E27FC236}">
                <a16:creationId xmlns:a16="http://schemas.microsoft.com/office/drawing/2014/main" id="{0AD195D8-E77E-E065-88E4-66D5DDE385C3}"/>
              </a:ext>
            </a:extLst>
          </p:cNvPr>
          <p:cNvGrpSpPr/>
          <p:nvPr/>
        </p:nvGrpSpPr>
        <p:grpSpPr>
          <a:xfrm>
            <a:off x="-35857" y="10"/>
            <a:ext cx="4690154" cy="6857990"/>
            <a:chOff x="-35857" y="10"/>
            <a:chExt cx="4690154" cy="6857990"/>
          </a:xfrm>
        </p:grpSpPr>
        <p:pic>
          <p:nvPicPr>
            <p:cNvPr id="5" name="Content Placeholder 5" descr="Graphical user interface, application">
              <a:extLst>
                <a:ext uri="{FF2B5EF4-FFF2-40B4-BE49-F238E27FC236}">
                  <a16:creationId xmlns:a16="http://schemas.microsoft.com/office/drawing/2014/main" id="{A1A5F3FE-A72D-C2EC-44E9-4F4D7B72623B}"/>
                </a:ext>
              </a:extLst>
            </p:cNvPr>
            <p:cNvPicPr>
              <a:picLocks noChangeAspect="1"/>
            </p:cNvPicPr>
            <p:nvPr/>
          </p:nvPicPr>
          <p:blipFill rotWithShape="1">
            <a:blip r:embed="rId4">
              <a:extLst>
                <a:ext uri="{28A0092B-C50C-407E-A947-70E740481C1C}">
                  <a14:useLocalDpi xmlns:a14="http://schemas.microsoft.com/office/drawing/2010/main" val="0"/>
                </a:ext>
              </a:extLst>
            </a:blip>
            <a:srcRect r="1" b="1647"/>
            <a:stretch/>
          </p:blipFill>
          <p:spPr>
            <a:xfrm>
              <a:off x="-35857" y="10"/>
              <a:ext cx="4654296" cy="6857990"/>
            </a:xfrm>
            <a:prstGeom prst="rect">
              <a:avLst/>
            </a:prstGeom>
          </p:spPr>
        </p:pic>
        <p:pic>
          <p:nvPicPr>
            <p:cNvPr id="3" name="Picture 2" descr="Elsevier, logo Icon in Vector Logo">
              <a:extLst>
                <a:ext uri="{FF2B5EF4-FFF2-40B4-BE49-F238E27FC236}">
                  <a16:creationId xmlns:a16="http://schemas.microsoft.com/office/drawing/2014/main" id="{5FBBB364-D2FC-D7C7-D303-A629EA9990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8206" y="5927140"/>
              <a:ext cx="1016091" cy="50804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9">
            <a:extLst>
              <a:ext uri="{FF2B5EF4-FFF2-40B4-BE49-F238E27FC236}">
                <a16:creationId xmlns:a16="http://schemas.microsoft.com/office/drawing/2014/main" id="{515DBBB1-1D4E-D1A3-0F9C-EFFB7025F7B6}"/>
              </a:ext>
            </a:extLst>
          </p:cNvPr>
          <p:cNvPicPr>
            <a:picLocks noChangeAspect="1"/>
          </p:cNvPicPr>
          <p:nvPr/>
        </p:nvPicPr>
        <p:blipFill>
          <a:blip r:embed="rId6"/>
          <a:stretch>
            <a:fillRect/>
          </a:stretch>
        </p:blipFill>
        <p:spPr>
          <a:xfrm>
            <a:off x="6866881" y="2168492"/>
            <a:ext cx="3448075" cy="4552983"/>
          </a:xfrm>
          <a:prstGeom prst="rect">
            <a:avLst/>
          </a:prstGeom>
        </p:spPr>
      </p:pic>
    </p:spTree>
    <p:extLst>
      <p:ext uri="{BB962C8B-B14F-4D97-AF65-F5344CB8AC3E}">
        <p14:creationId xmlns:p14="http://schemas.microsoft.com/office/powerpoint/2010/main" val="286606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engineering</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6090393" cy="4704179"/>
          </a:xfrm>
        </p:spPr>
        <p:txBody>
          <a:bodyPr>
            <a:normAutofit/>
          </a:bodyPr>
          <a:lstStyle/>
          <a:p>
            <a:pPr marL="0" indent="0">
              <a:buNone/>
            </a:pPr>
            <a:r>
              <a:rPr lang="en-US" sz="2000" dirty="0"/>
              <a:t>Fundamental topic in supervised learning using structured data</a:t>
            </a:r>
          </a:p>
          <a:p>
            <a:r>
              <a:rPr lang="en-US" sz="2000" dirty="0"/>
              <a:t>Process of applying statistical and machine learning ML methods to: </a:t>
            </a:r>
          </a:p>
          <a:p>
            <a:pPr lvl="1"/>
            <a:r>
              <a:rPr lang="en-US" sz="1600" dirty="0"/>
              <a:t>Create features from the raw data</a:t>
            </a:r>
          </a:p>
          <a:p>
            <a:pPr lvl="1"/>
            <a:r>
              <a:rPr lang="en-US" sz="1600" dirty="0"/>
              <a:t>Select a subset of the most important ones </a:t>
            </a:r>
          </a:p>
          <a:p>
            <a:pPr lvl="1"/>
            <a:r>
              <a:rPr lang="en-US" sz="1600" dirty="0"/>
              <a:t>Pre-process them to finally create the learning data set; which is then used to train the machine learning algorithms MLA</a:t>
            </a:r>
          </a:p>
          <a:p>
            <a:r>
              <a:rPr lang="en-US" sz="2000" dirty="0"/>
              <a:t>Iterative approach that may require feedback loops focused at improving the solution process.</a:t>
            </a:r>
          </a:p>
          <a:p>
            <a:endParaRPr lang="en-US" sz="2000" dirty="0"/>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1380" y="57978"/>
            <a:ext cx="884177" cy="884177"/>
          </a:xfrm>
          <a:prstGeom prst="rect">
            <a:avLst/>
          </a:prstGeom>
        </p:spPr>
      </p:pic>
      <p:pic>
        <p:nvPicPr>
          <p:cNvPr id="9" name="Picture 8" descr="A screenshot of a diagram&#10;&#10;Description automatically generated">
            <a:extLst>
              <a:ext uri="{FF2B5EF4-FFF2-40B4-BE49-F238E27FC236}">
                <a16:creationId xmlns:a16="http://schemas.microsoft.com/office/drawing/2014/main" id="{792BFC89-50E0-DD36-02A2-21EE68A06D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1826" y="963134"/>
            <a:ext cx="5111202" cy="5492635"/>
          </a:xfrm>
          <a:prstGeom prst="rect">
            <a:avLst/>
          </a:prstGeom>
        </p:spPr>
      </p:pic>
    </p:spTree>
    <p:extLst>
      <p:ext uri="{BB962C8B-B14F-4D97-AF65-F5344CB8AC3E}">
        <p14:creationId xmlns:p14="http://schemas.microsoft.com/office/powerpoint/2010/main" val="1344255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pPr algn="l"/>
            <a:r>
              <a:rPr lang="en-US" sz="5600" dirty="0">
                <a:solidFill>
                  <a:schemeClr val="tx1"/>
                </a:solidFill>
              </a:rPr>
              <a:t>Feature creation</a:t>
            </a:r>
            <a:endParaRPr lang="en-US" sz="5600" b="0" dirty="0">
              <a:solidFill>
                <a:schemeClr val="tx1"/>
              </a:solidFill>
            </a:endParaRPr>
          </a:p>
        </p:txBody>
      </p:sp>
      <p:pic>
        <p:nvPicPr>
          <p:cNvPr id="3" name="Picture 2">
            <a:extLst>
              <a:ext uri="{FF2B5EF4-FFF2-40B4-BE49-F238E27FC236}">
                <a16:creationId xmlns:a16="http://schemas.microsoft.com/office/drawing/2014/main" id="{3A6693C8-13AA-C167-7CD9-4E55AF9F32C9}"/>
              </a:ext>
            </a:extLst>
          </p:cNvPr>
          <p:cNvPicPr>
            <a:picLocks noChangeAspect="1"/>
          </p:cNvPicPr>
          <p:nvPr/>
        </p:nvPicPr>
        <p:blipFill rotWithShape="1">
          <a:blip r:embed="rId3">
            <a:extLst>
              <a:ext uri="{28A0092B-C50C-407E-A947-70E740481C1C}">
                <a14:useLocalDpi xmlns:a14="http://schemas.microsoft.com/office/drawing/2010/main" val="0"/>
              </a:ext>
            </a:extLst>
          </a:blip>
          <a:srcRect r="1" b="1647"/>
          <a:stretch/>
        </p:blipFill>
        <p:spPr>
          <a:xfrm>
            <a:off x="1" y="10"/>
            <a:ext cx="4654296" cy="6857990"/>
          </a:xfrm>
          <a:prstGeom prst="rect">
            <a:avLst/>
          </a:prstGeom>
        </p:spPr>
      </p:pic>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D3B69-7032-5E04-99D8-DF4AFF7C8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631893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creation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5697043" cy="4704179"/>
          </a:xfrm>
        </p:spPr>
        <p:txBody>
          <a:bodyPr>
            <a:normAutofit/>
          </a:bodyPr>
          <a:lstStyle/>
          <a:p>
            <a:r>
              <a:rPr lang="en-US" sz="2000" dirty="0"/>
              <a:t>Features help to develop a model that performs well on unseen data</a:t>
            </a:r>
          </a:p>
          <a:p>
            <a:r>
              <a:rPr lang="en-US" sz="2000" dirty="0"/>
              <a:t>Must contain discriminative information and be independent from each other</a:t>
            </a:r>
          </a:p>
          <a:p>
            <a:r>
              <a:rPr lang="en-US" sz="2000" dirty="0"/>
              <a:t>Highly relies on human intervention to study the process to identify the potential features</a:t>
            </a:r>
          </a:p>
          <a:p>
            <a:r>
              <a:rPr lang="en-US" sz="2000" dirty="0"/>
              <a:t>Derived from signals or by creatively mixing the existing ones to generate new ones with more discriminative information than the originals</a:t>
            </a:r>
          </a:p>
          <a:p>
            <a:r>
              <a:rPr lang="en-US" sz="2000" dirty="0"/>
              <a:t>Statistical moments and equations, such as subtractions, additions, ratios, and multiplications</a:t>
            </a:r>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graphicFrame>
        <p:nvGraphicFramePr>
          <p:cNvPr id="6" name="Diagram 5">
            <a:extLst>
              <a:ext uri="{FF2B5EF4-FFF2-40B4-BE49-F238E27FC236}">
                <a16:creationId xmlns:a16="http://schemas.microsoft.com/office/drawing/2014/main" id="{531F603A-0BCF-75D4-23D8-55B39374774C}"/>
              </a:ext>
            </a:extLst>
          </p:cNvPr>
          <p:cNvGraphicFramePr/>
          <p:nvPr>
            <p:extLst>
              <p:ext uri="{D42A27DB-BD31-4B8C-83A1-F6EECF244321}">
                <p14:modId xmlns:p14="http://schemas.microsoft.com/office/powerpoint/2010/main" val="1507730176"/>
              </p:ext>
            </p:extLst>
          </p:nvPr>
        </p:nvGraphicFramePr>
        <p:xfrm>
          <a:off x="5955605" y="1618876"/>
          <a:ext cx="5876053" cy="4314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9388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creation</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BEB2A3F5-A725-63EF-7F0E-90C8C3A7E837}"/>
              </a:ext>
            </a:extLst>
          </p:cNvPr>
          <p:cNvPicPr>
            <a:picLocks noChangeAspect="1"/>
          </p:cNvPicPr>
          <p:nvPr/>
        </p:nvPicPr>
        <p:blipFill>
          <a:blip r:embed="rId3"/>
          <a:stretch>
            <a:fillRect/>
          </a:stretch>
        </p:blipFill>
        <p:spPr>
          <a:xfrm>
            <a:off x="6660717" y="2283801"/>
            <a:ext cx="5206111" cy="719544"/>
          </a:xfrm>
          <a:prstGeom prst="rect">
            <a:avLst/>
          </a:prstGeom>
        </p:spPr>
      </p:pic>
      <p:pic>
        <p:nvPicPr>
          <p:cNvPr id="11" name="Picture 10">
            <a:extLst>
              <a:ext uri="{FF2B5EF4-FFF2-40B4-BE49-F238E27FC236}">
                <a16:creationId xmlns:a16="http://schemas.microsoft.com/office/drawing/2014/main" id="{9C377AE6-14E7-160E-A0C4-3565D9A16D82}"/>
              </a:ext>
            </a:extLst>
          </p:cNvPr>
          <p:cNvPicPr>
            <a:picLocks noChangeAspect="1"/>
          </p:cNvPicPr>
          <p:nvPr/>
        </p:nvPicPr>
        <p:blipFill>
          <a:blip r:embed="rId4"/>
          <a:stretch>
            <a:fillRect/>
          </a:stretch>
        </p:blipFill>
        <p:spPr>
          <a:xfrm>
            <a:off x="6705016" y="3208297"/>
            <a:ext cx="4999896" cy="1494147"/>
          </a:xfrm>
          <a:prstGeom prst="rect">
            <a:avLst/>
          </a:prstGeom>
        </p:spPr>
      </p:pic>
      <p:sp>
        <p:nvSpPr>
          <p:cNvPr id="13" name="Content Placeholder 2">
            <a:extLst>
              <a:ext uri="{FF2B5EF4-FFF2-40B4-BE49-F238E27FC236}">
                <a16:creationId xmlns:a16="http://schemas.microsoft.com/office/drawing/2014/main" id="{4E210244-5326-D724-1379-4451E486CA55}"/>
              </a:ext>
            </a:extLst>
          </p:cNvPr>
          <p:cNvSpPr txBox="1">
            <a:spLocks/>
          </p:cNvSpPr>
          <p:nvPr/>
        </p:nvSpPr>
        <p:spPr>
          <a:xfrm>
            <a:off x="795866" y="1935381"/>
            <a:ext cx="10123101" cy="455177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From signals</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Important to apply feature section methods to identify the driving features of the system and to eliminate the redundant, trivial, and irrelevant ones</a:t>
            </a:r>
          </a:p>
          <a:p>
            <a:endParaRPr lang="en-US" sz="2000" dirty="0"/>
          </a:p>
          <a:p>
            <a:endParaRPr lang="en-US" sz="2000" dirty="0"/>
          </a:p>
        </p:txBody>
      </p:sp>
      <p:pic>
        <p:nvPicPr>
          <p:cNvPr id="6" name="Picture 5">
            <a:extLst>
              <a:ext uri="{FF2B5EF4-FFF2-40B4-BE49-F238E27FC236}">
                <a16:creationId xmlns:a16="http://schemas.microsoft.com/office/drawing/2014/main" id="{92277950-62BB-39A5-40FE-6D172CB2AADA}"/>
              </a:ext>
            </a:extLst>
          </p:cNvPr>
          <p:cNvPicPr>
            <a:picLocks noChangeAspect="1"/>
          </p:cNvPicPr>
          <p:nvPr/>
        </p:nvPicPr>
        <p:blipFill>
          <a:blip r:embed="rId5"/>
          <a:stretch>
            <a:fillRect/>
          </a:stretch>
        </p:blipFill>
        <p:spPr>
          <a:xfrm>
            <a:off x="795865" y="2641936"/>
            <a:ext cx="5652410" cy="2279650"/>
          </a:xfrm>
          <a:prstGeom prst="rect">
            <a:avLst/>
          </a:prstGeom>
        </p:spPr>
      </p:pic>
    </p:spTree>
    <p:extLst>
      <p:ext uri="{BB962C8B-B14F-4D97-AF65-F5344CB8AC3E}">
        <p14:creationId xmlns:p14="http://schemas.microsoft.com/office/powerpoint/2010/main" val="88520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pPr algn="l"/>
            <a:r>
              <a:rPr lang="en-US" sz="5600" dirty="0">
                <a:solidFill>
                  <a:schemeClr val="tx1"/>
                </a:solidFill>
              </a:rPr>
              <a:t>Feature selection</a:t>
            </a:r>
            <a:endParaRPr lang="en-US" sz="5600" b="0" dirty="0">
              <a:solidFill>
                <a:schemeClr val="tx1"/>
              </a:solidFill>
            </a:endParaRPr>
          </a:p>
        </p:txBody>
      </p:sp>
      <p:pic>
        <p:nvPicPr>
          <p:cNvPr id="3" name="Picture 2">
            <a:extLst>
              <a:ext uri="{FF2B5EF4-FFF2-40B4-BE49-F238E27FC236}">
                <a16:creationId xmlns:a16="http://schemas.microsoft.com/office/drawing/2014/main" id="{3A6693C8-13AA-C167-7CD9-4E55AF9F32C9}"/>
              </a:ext>
            </a:extLst>
          </p:cNvPr>
          <p:cNvPicPr>
            <a:picLocks noChangeAspect="1"/>
          </p:cNvPicPr>
          <p:nvPr/>
        </p:nvPicPr>
        <p:blipFill rotWithShape="1">
          <a:blip r:embed="rId3">
            <a:extLst>
              <a:ext uri="{28A0092B-C50C-407E-A947-70E740481C1C}">
                <a14:useLocalDpi xmlns:a14="http://schemas.microsoft.com/office/drawing/2010/main" val="0"/>
              </a:ext>
            </a:extLst>
          </a:blip>
          <a:srcRect r="1" b="1647"/>
          <a:stretch/>
        </p:blipFill>
        <p:spPr>
          <a:xfrm>
            <a:off x="1" y="10"/>
            <a:ext cx="4654296" cy="6857990"/>
          </a:xfrm>
          <a:prstGeom prst="rect">
            <a:avLst/>
          </a:prstGeom>
        </p:spPr>
      </p:pic>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D3B69-7032-5E04-99D8-DF4AFF7C8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566875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1136397" y="502020"/>
            <a:ext cx="5323715" cy="1642970"/>
          </a:xfrm>
        </p:spPr>
        <p:txBody>
          <a:bodyPr anchor="b">
            <a:normAutofit/>
          </a:bodyPr>
          <a:lstStyle/>
          <a:p>
            <a:r>
              <a:rPr lang="en-US" sz="4000"/>
              <a:t>Feature selection (or elimination)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750405" y="2405894"/>
                <a:ext cx="6013174" cy="3806063"/>
              </a:xfrm>
            </p:spPr>
            <p:txBody>
              <a:bodyPr anchor="t">
                <a:normAutofit lnSpcReduction="10000"/>
              </a:bodyPr>
              <a:lstStyle/>
              <a:p>
                <a:r>
                  <a:rPr lang="en-US" sz="2000" dirty="0"/>
                  <a:t>Procedure of choosing a subset of good features to represent the patterns in the data</a:t>
                </a:r>
              </a:p>
              <a:p>
                <a:r>
                  <a:rPr lang="en-US" sz="2000" dirty="0"/>
                  <a:t>As the number of features increase, evaluating all possible combinations becomes a NP-hard problem</a:t>
                </a:r>
              </a:p>
              <a:p>
                <a:pPr lvl="1"/>
                <a14:m>
                  <m:oMath xmlns:m="http://schemas.openxmlformats.org/officeDocument/2006/math">
                    <m:sSup>
                      <m:sSupPr>
                        <m:ctrlPr>
                          <a:rPr lang="en-US" sz="1600" i="1" dirty="0" smtClean="0">
                            <a:latin typeface="Cambria Math" panose="02040503050406030204" pitchFamily="18" charset="0"/>
                          </a:rPr>
                        </m:ctrlPr>
                      </m:sSupPr>
                      <m:e>
                        <m:r>
                          <a:rPr lang="en-US" sz="1600" b="0" i="1" dirty="0" smtClean="0">
                            <a:latin typeface="Cambria Math" panose="02040503050406030204" pitchFamily="18" charset="0"/>
                          </a:rPr>
                          <m:t>2</m:t>
                        </m:r>
                      </m:e>
                      <m:sup>
                        <m:r>
                          <a:rPr lang="en-US" sz="1600" b="0" i="1" dirty="0" smtClean="0">
                            <a:latin typeface="Cambria Math" panose="02040503050406030204" pitchFamily="18" charset="0"/>
                          </a:rPr>
                          <m:t>𝑛</m:t>
                        </m:r>
                      </m:sup>
                    </m:sSup>
                  </m:oMath>
                </a14:m>
                <a:r>
                  <a:rPr lang="en-US" sz="1600" dirty="0"/>
                  <a:t>, where 𝑛 represents the number of features</a:t>
                </a:r>
              </a:p>
              <a:p>
                <a:r>
                  <a:rPr lang="en-US" sz="2000" dirty="0"/>
                  <a:t>For example, with 𝑛 = 20, there are </a:t>
                </a:r>
                <a14:m>
                  <m:oMath xmlns:m="http://schemas.openxmlformats.org/officeDocument/2006/math">
                    <m:sSup>
                      <m:sSupPr>
                        <m:ctrlPr>
                          <a:rPr lang="en-US" sz="2000" i="1" dirty="0" smtClean="0">
                            <a:latin typeface="Cambria Math" panose="02040503050406030204" pitchFamily="18" charset="0"/>
                          </a:rPr>
                        </m:ctrlPr>
                      </m:sSupPr>
                      <m:e>
                        <m:r>
                          <a:rPr lang="en-US" sz="2000" b="0" i="1" dirty="0" smtClean="0">
                            <a:latin typeface="Cambria Math" panose="02040503050406030204" pitchFamily="18" charset="0"/>
                          </a:rPr>
                          <m:t>2</m:t>
                        </m:r>
                      </m:e>
                      <m:sup>
                        <m:r>
                          <a:rPr lang="en-US" sz="2000" b="0" i="1" dirty="0" smtClean="0">
                            <a:latin typeface="Cambria Math" panose="02040503050406030204" pitchFamily="18" charset="0"/>
                          </a:rPr>
                          <m:t>20</m:t>
                        </m:r>
                      </m:sup>
                    </m:sSup>
                  </m:oMath>
                </a14:m>
                <a:r>
                  <a:rPr lang="en-US" sz="2000" dirty="0"/>
                  <a:t> = 1, 048, 576 feature combinations, making exhaustive search not practical or unfeasible.</a:t>
                </a:r>
              </a:p>
              <a:p>
                <a:r>
                  <a:rPr lang="en-US" sz="2000" dirty="0"/>
                  <a:t>As the number of features grow up the optimal solution is approximated by a heuristic search. </a:t>
                </a:r>
              </a:p>
              <a:p>
                <a:pPr lvl="1"/>
                <a:r>
                  <a:rPr lang="en-US" sz="1600" dirty="0"/>
                  <a:t>Not always provide the optimal solution, and their performance can be sensitive to the specific problem and data at hand.</a:t>
                </a:r>
              </a:p>
              <a:p>
                <a:endParaRPr lang="en-US" sz="2000" dirty="0"/>
              </a:p>
              <a:p>
                <a:endParaRPr lang="en-US" sz="2000" dirty="0"/>
              </a:p>
              <a:p>
                <a:endParaRPr lang="en-US" sz="2000" dirty="0"/>
              </a:p>
              <a:p>
                <a:endParaRPr lang="en-US" sz="2000" dirty="0"/>
              </a:p>
            </p:txBody>
          </p:sp>
        </mc:Choice>
        <mc:Fallback xmlns="">
          <p:sp>
            <p:nvSpPr>
              <p:cNvPr id="3" name="Content Placeholder 2">
                <a:extLst>
                  <a:ext uri="{FF2B5EF4-FFF2-40B4-BE49-F238E27FC236}">
                    <a16:creationId xmlns:a16="http://schemas.microsoft.com/office/drawing/2014/main" id="{91AD5DFF-B280-143C-EE12-20E0103F1CD9}"/>
                  </a:ext>
                </a:extLst>
              </p:cNvPr>
              <p:cNvSpPr>
                <a:spLocks noGrp="1" noRot="1" noChangeAspect="1" noMove="1" noResize="1" noEditPoints="1" noAdjustHandles="1" noChangeArrowheads="1" noChangeShapeType="1" noTextEdit="1"/>
              </p:cNvSpPr>
              <p:nvPr>
                <p:ph idx="1"/>
              </p:nvPr>
            </p:nvSpPr>
            <p:spPr>
              <a:xfrm>
                <a:off x="750405" y="2405894"/>
                <a:ext cx="6013174" cy="3806063"/>
              </a:xfrm>
              <a:blipFill>
                <a:blip r:embed="rId2"/>
                <a:stretch>
                  <a:fillRect l="-912" t="-2404" r="-1114"/>
                </a:stretch>
              </a:blipFill>
            </p:spPr>
            <p:txBody>
              <a:bodyPr/>
              <a:lstStyle/>
              <a:p>
                <a:r>
                  <a:rPr lang="en-US">
                    <a:noFill/>
                  </a:rPr>
                  <a:t> </a:t>
                </a:r>
              </a:p>
            </p:txBody>
          </p:sp>
        </mc:Fallback>
      </mc:AlternateContent>
      <p:sp>
        <p:nvSpPr>
          <p:cNvPr id="30" name="Rectangle 2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diagram of a function&#10;&#10;Description automatically generated">
            <a:extLst>
              <a:ext uri="{FF2B5EF4-FFF2-40B4-BE49-F238E27FC236}">
                <a16:creationId xmlns:a16="http://schemas.microsoft.com/office/drawing/2014/main" id="{D615E2D9-A40E-3813-4B1F-4BBD032946C2}"/>
              </a:ext>
            </a:extLst>
          </p:cNvPr>
          <p:cNvPicPr>
            <a:picLocks noChangeAspect="1"/>
          </p:cNvPicPr>
          <p:nvPr/>
        </p:nvPicPr>
        <p:blipFill>
          <a:blip r:embed="rId3"/>
          <a:stretch>
            <a:fillRect/>
          </a:stretch>
        </p:blipFill>
        <p:spPr>
          <a:xfrm>
            <a:off x="7075967" y="1578634"/>
            <a:ext cx="4170530" cy="3732624"/>
          </a:xfrm>
          <a:prstGeom prst="rect">
            <a:avLst/>
          </a:prstGeom>
        </p:spPr>
      </p:pic>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11704320" y="6459378"/>
            <a:ext cx="448056"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87600C7-4CF4-44CA-8A6D-27DBB41F0C38}" type="slidenum">
              <a:rPr kumimoji="0" lang="en-US" sz="11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11</a:t>
            </a:fld>
            <a:endParaRPr kumimoji="0" lang="en-US" sz="11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blue circle with white text and a blue and white logo&#10;&#10;Description automatically generated">
            <a:extLst>
              <a:ext uri="{FF2B5EF4-FFF2-40B4-BE49-F238E27FC236}">
                <a16:creationId xmlns:a16="http://schemas.microsoft.com/office/drawing/2014/main" id="{CB361520-A581-4172-218E-1B0275C639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98962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selection (or elimination)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10905066" cy="4704179"/>
          </a:xfrm>
        </p:spPr>
        <p:txBody>
          <a:bodyPr>
            <a:normAutofit/>
          </a:bodyPr>
          <a:lstStyle/>
          <a:p>
            <a:pPr marL="0" indent="0">
              <a:buNone/>
            </a:pPr>
            <a:r>
              <a:rPr lang="en-US" sz="2000" dirty="0"/>
              <a:t>Quality patterns are typically captured by only a few important features, followed by those of lesser importance and, finally, by a myriad of trivial, redundant, and irrelevant ones</a:t>
            </a:r>
          </a:p>
          <a:p>
            <a:r>
              <a:rPr lang="en-US" sz="2000" u="sng" dirty="0"/>
              <a:t>Irrelevant features</a:t>
            </a:r>
            <a:r>
              <a:rPr lang="en-US" sz="2000" dirty="0"/>
              <a:t> do not contribute to the prediction task and may even introduce noise into the data. These features can confuse the model and reduce its prediction ability</a:t>
            </a:r>
          </a:p>
          <a:p>
            <a:r>
              <a:rPr lang="en-US" sz="2000" u="sng" dirty="0"/>
              <a:t>Redundant features</a:t>
            </a:r>
            <a:r>
              <a:rPr lang="en-US" sz="2000" dirty="0"/>
              <a:t> contain the same or similar information as other features in the data set. The correlation coefficient is a common measure of redundancy</a:t>
            </a:r>
          </a:p>
          <a:p>
            <a:pPr lvl="1"/>
            <a:r>
              <a:rPr lang="en-US" sz="1600" dirty="0"/>
              <a:t>These features do not add any new information to the model and can increase the complexity of the model, making it more difficult to train and interpret.</a:t>
            </a:r>
          </a:p>
          <a:p>
            <a:r>
              <a:rPr lang="en-US" sz="2000" u="sng" dirty="0"/>
              <a:t>Trivial features</a:t>
            </a:r>
            <a:r>
              <a:rPr lang="en-US" sz="2000" dirty="0"/>
              <a:t> are those that contain little discriminative information, such as a feature with quasi-constant values.</a:t>
            </a:r>
          </a:p>
          <a:p>
            <a:endParaRPr lang="en-US" sz="2000" dirty="0"/>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816743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2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589560" y="856180"/>
            <a:ext cx="4560584" cy="1128068"/>
          </a:xfrm>
        </p:spPr>
        <p:txBody>
          <a:bodyPr anchor="ctr">
            <a:normAutofit/>
          </a:bodyPr>
          <a:lstStyle/>
          <a:p>
            <a:r>
              <a:rPr lang="en-US" sz="3700"/>
              <a:t>Feature selection (or elimination)</a:t>
            </a:r>
          </a:p>
        </p:txBody>
      </p:sp>
      <p:grpSp>
        <p:nvGrpSpPr>
          <p:cNvPr id="35" name="Group 2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6" name="Rectangle 2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2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590719" y="2330505"/>
            <a:ext cx="4559425" cy="3979585"/>
          </a:xfrm>
        </p:spPr>
        <p:txBody>
          <a:bodyPr anchor="ctr">
            <a:normAutofit/>
          </a:bodyPr>
          <a:lstStyle/>
          <a:p>
            <a:pPr marL="0" indent="0">
              <a:buNone/>
            </a:pPr>
            <a:r>
              <a:rPr lang="en-US" sz="2000" dirty="0"/>
              <a:t>Feature selection methods broadly fall into 3 categories:</a:t>
            </a:r>
          </a:p>
          <a:p>
            <a:pPr marL="457200" indent="-457200">
              <a:buFont typeface="+mj-lt"/>
              <a:buAutoNum type="arabicPeriod"/>
            </a:pPr>
            <a:r>
              <a:rPr lang="en-US" sz="2000" dirty="0"/>
              <a:t>Filters</a:t>
            </a:r>
          </a:p>
          <a:p>
            <a:pPr marL="457200" indent="-457200">
              <a:buFont typeface="+mj-lt"/>
              <a:buAutoNum type="arabicPeriod"/>
            </a:pPr>
            <a:r>
              <a:rPr lang="en-US" sz="2000" dirty="0"/>
              <a:t>Wrappers</a:t>
            </a:r>
          </a:p>
          <a:p>
            <a:pPr marL="457200" indent="-457200">
              <a:buFont typeface="+mj-lt"/>
              <a:buAutoNum type="arabicPeriod"/>
            </a:pPr>
            <a:r>
              <a:rPr lang="en-US" sz="2000" dirty="0"/>
              <a:t>Embedded</a:t>
            </a:r>
          </a:p>
          <a:p>
            <a:endParaRPr lang="en-US" sz="2000" dirty="0"/>
          </a:p>
          <a:p>
            <a:endParaRPr lang="en-US" sz="2000" dirty="0"/>
          </a:p>
          <a:p>
            <a:endParaRPr lang="en-US" sz="2000" dirty="0"/>
          </a:p>
          <a:p>
            <a:endParaRPr lang="en-US" sz="2000" dirty="0"/>
          </a:p>
        </p:txBody>
      </p:sp>
      <p:sp>
        <p:nvSpPr>
          <p:cNvPr id="38" name="Rectangle 3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Description automatically generated">
            <a:extLst>
              <a:ext uri="{FF2B5EF4-FFF2-40B4-BE49-F238E27FC236}">
                <a16:creationId xmlns:a16="http://schemas.microsoft.com/office/drawing/2014/main" id="{86E7653A-A4F0-4548-2D00-E7DED95E70E9}"/>
              </a:ext>
            </a:extLst>
          </p:cNvPr>
          <p:cNvPicPr>
            <a:picLocks noChangeAspect="1"/>
          </p:cNvPicPr>
          <p:nvPr/>
        </p:nvPicPr>
        <p:blipFill rotWithShape="1">
          <a:blip r:embed="rId2">
            <a:extLst>
              <a:ext uri="{28A0092B-C50C-407E-A947-70E740481C1C}">
                <a14:useLocalDpi xmlns:a14="http://schemas.microsoft.com/office/drawing/2010/main" val="0"/>
              </a:ext>
            </a:extLst>
          </a:blip>
          <a:srcRect r="6765"/>
          <a:stretch/>
        </p:blipFill>
        <p:spPr>
          <a:xfrm>
            <a:off x="5977788" y="799352"/>
            <a:ext cx="5425410" cy="5259296"/>
          </a:xfrm>
          <a:prstGeom prst="rect">
            <a:avLst/>
          </a:prstGeom>
        </p:spPr>
      </p:pic>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9385070" y="6492240"/>
            <a:ext cx="1055716"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87600C7-4CF4-44CA-8A6D-27DBB41F0C38}"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13</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98673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selection (or elimination)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5554133" cy="4704179"/>
          </a:xfrm>
        </p:spPr>
        <p:txBody>
          <a:bodyPr>
            <a:normAutofit/>
          </a:bodyPr>
          <a:lstStyle/>
          <a:p>
            <a:pPr marL="0" indent="0">
              <a:buNone/>
            </a:pPr>
            <a:r>
              <a:rPr lang="en-US" sz="2000" b="1" dirty="0"/>
              <a:t>Filter</a:t>
            </a:r>
          </a:p>
          <a:p>
            <a:r>
              <a:rPr lang="en-US" sz="2000" dirty="0"/>
              <a:t>Applied before the learning process</a:t>
            </a:r>
          </a:p>
          <a:p>
            <a:r>
              <a:rPr lang="en-US" sz="2000" dirty="0"/>
              <a:t>Independently compute the fitness score of each feature, which is then used to rank them</a:t>
            </a:r>
          </a:p>
          <a:p>
            <a:r>
              <a:rPr lang="en-US" sz="2000" dirty="0"/>
              <a:t>Scores are compared with a relevance threshold to select a subset of relevant features</a:t>
            </a:r>
          </a:p>
          <a:p>
            <a:r>
              <a:rPr lang="en-US" sz="2000" dirty="0"/>
              <a:t>Fast and a good approach to eliminate features, specially when the feature space is large</a:t>
            </a:r>
          </a:p>
          <a:p>
            <a:r>
              <a:rPr lang="en-US" sz="2000" dirty="0"/>
              <a:t>Select features independently of the MLA, therefore, the accuracy of the model may be not high, as compared to the wrappers methods, because the selected features are not customized for the specific MLA</a:t>
            </a:r>
          </a:p>
          <a:p>
            <a:pPr marL="0" indent="0">
              <a:buNone/>
            </a:pPr>
            <a:endParaRPr lang="en-US" sz="2000" dirty="0"/>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9" name="Picture 8">
            <a:extLst>
              <a:ext uri="{FF2B5EF4-FFF2-40B4-BE49-F238E27FC236}">
                <a16:creationId xmlns:a16="http://schemas.microsoft.com/office/drawing/2014/main" id="{DC8006E3-D7E0-62E8-7B2B-4B3F2D739BFF}"/>
              </a:ext>
            </a:extLst>
          </p:cNvPr>
          <p:cNvPicPr>
            <a:picLocks noChangeAspect="1"/>
          </p:cNvPicPr>
          <p:nvPr/>
        </p:nvPicPr>
        <p:blipFill>
          <a:blip r:embed="rId3"/>
          <a:stretch>
            <a:fillRect/>
          </a:stretch>
        </p:blipFill>
        <p:spPr>
          <a:xfrm>
            <a:off x="6731166" y="3744985"/>
            <a:ext cx="4722209" cy="2958271"/>
          </a:xfrm>
          <a:prstGeom prst="rect">
            <a:avLst/>
          </a:prstGeom>
        </p:spPr>
      </p:pic>
      <p:pic>
        <p:nvPicPr>
          <p:cNvPr id="13" name="Picture 12" descr="A diagram of a ranking&#10;&#10;Description automatically generated">
            <a:extLst>
              <a:ext uri="{FF2B5EF4-FFF2-40B4-BE49-F238E27FC236}">
                <a16:creationId xmlns:a16="http://schemas.microsoft.com/office/drawing/2014/main" id="{3765647C-8422-74E0-57BD-FC0785A22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0874" y="731594"/>
            <a:ext cx="3362794" cy="2495898"/>
          </a:xfrm>
          <a:prstGeom prst="rect">
            <a:avLst/>
          </a:prstGeom>
        </p:spPr>
      </p:pic>
    </p:spTree>
    <p:extLst>
      <p:ext uri="{BB962C8B-B14F-4D97-AF65-F5344CB8AC3E}">
        <p14:creationId xmlns:p14="http://schemas.microsoft.com/office/powerpoint/2010/main" val="3685677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selection (or elimination)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5452533" cy="4704179"/>
          </a:xfrm>
        </p:spPr>
        <p:txBody>
          <a:bodyPr>
            <a:normAutofit/>
          </a:bodyPr>
          <a:lstStyle/>
          <a:p>
            <a:pPr marL="0" indent="0">
              <a:buNone/>
            </a:pPr>
            <a:r>
              <a:rPr lang="en-US" sz="2000" b="1" dirty="0"/>
              <a:t>Wrapper</a:t>
            </a:r>
          </a:p>
          <a:p>
            <a:r>
              <a:rPr lang="en-US" sz="2000" dirty="0"/>
              <a:t>Use the learning algorithm as a black-box to evaluate the relative performance of a feature subset</a:t>
            </a:r>
          </a:p>
          <a:p>
            <a:r>
              <a:rPr lang="en-US" sz="2000" dirty="0"/>
              <a:t>Highly rely on greedy selection algorithms</a:t>
            </a:r>
          </a:p>
          <a:p>
            <a:r>
              <a:rPr lang="en-US" sz="2000" dirty="0"/>
              <a:t>Tend to be computationally intensive</a:t>
            </a:r>
          </a:p>
          <a:p>
            <a:r>
              <a:rPr lang="en-US" sz="2000" dirty="0"/>
              <a:t>Due to the bias induced by the algorithm, they perform better than filters</a:t>
            </a:r>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descr="A diagram of a model&#10;&#10;Description automatically generated">
            <a:extLst>
              <a:ext uri="{FF2B5EF4-FFF2-40B4-BE49-F238E27FC236}">
                <a16:creationId xmlns:a16="http://schemas.microsoft.com/office/drawing/2014/main" id="{86B2252E-2D43-ABC9-2074-79B7D5111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5891" y="239032"/>
            <a:ext cx="3506611" cy="2931552"/>
          </a:xfrm>
          <a:prstGeom prst="rect">
            <a:avLst/>
          </a:prstGeom>
        </p:spPr>
      </p:pic>
      <p:pic>
        <p:nvPicPr>
          <p:cNvPr id="9" name="Picture 8" descr="A diagram of a full model&#10;&#10;Description automatically generated">
            <a:extLst>
              <a:ext uri="{FF2B5EF4-FFF2-40B4-BE49-F238E27FC236}">
                <a16:creationId xmlns:a16="http://schemas.microsoft.com/office/drawing/2014/main" id="{BA45F5D4-6A0A-38B5-0348-519078BC80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4930" y="3406606"/>
            <a:ext cx="4607321" cy="3393416"/>
          </a:xfrm>
          <a:prstGeom prst="rect">
            <a:avLst/>
          </a:prstGeom>
        </p:spPr>
      </p:pic>
    </p:spTree>
    <p:extLst>
      <p:ext uri="{BB962C8B-B14F-4D97-AF65-F5344CB8AC3E}">
        <p14:creationId xmlns:p14="http://schemas.microsoft.com/office/powerpoint/2010/main" val="4180791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7412B8E-484B-4452-8644-AD263F593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26" name="Rectangle 2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59078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1043631" y="873940"/>
            <a:ext cx="4928291" cy="1035781"/>
          </a:xfrm>
        </p:spPr>
        <p:txBody>
          <a:bodyPr anchor="ctr">
            <a:normAutofit/>
          </a:bodyPr>
          <a:lstStyle/>
          <a:p>
            <a:r>
              <a:rPr lang="en-US" sz="3300"/>
              <a:t>Feature selection (or elimination)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1045029" y="2524721"/>
            <a:ext cx="4991629" cy="3677123"/>
          </a:xfrm>
        </p:spPr>
        <p:txBody>
          <a:bodyPr anchor="ctr">
            <a:normAutofit/>
          </a:bodyPr>
          <a:lstStyle/>
          <a:p>
            <a:pPr marL="0" indent="0">
              <a:buNone/>
            </a:pPr>
            <a:r>
              <a:rPr lang="en-US" sz="1800" b="1" dirty="0"/>
              <a:t>Embedded</a:t>
            </a:r>
          </a:p>
          <a:p>
            <a:r>
              <a:rPr lang="en-US" sz="1800" dirty="0"/>
              <a:t>Integrated as part of the learning process</a:t>
            </a:r>
          </a:p>
          <a:p>
            <a:r>
              <a:rPr lang="en-US" sz="1800" dirty="0"/>
              <a:t>Involve modifying the model’s learning algorithm to include a feature selection step</a:t>
            </a:r>
          </a:p>
          <a:p>
            <a:r>
              <a:rPr lang="en-US" sz="1800" dirty="0"/>
              <a:t>Model automatically selects the most relevant features during the training process</a:t>
            </a:r>
          </a:p>
          <a:p>
            <a:endParaRPr lang="en-US" sz="1800" dirty="0"/>
          </a:p>
          <a:p>
            <a:endParaRPr lang="en-US" sz="1800" dirty="0"/>
          </a:p>
          <a:p>
            <a:endParaRPr lang="en-US" sz="1800" dirty="0"/>
          </a:p>
          <a:p>
            <a:endParaRPr lang="en-US" sz="1800" dirty="0"/>
          </a:p>
        </p:txBody>
      </p:sp>
      <p:sp>
        <p:nvSpPr>
          <p:cNvPr id="32" name="Rectangle 31">
            <a:extLst>
              <a:ext uri="{FF2B5EF4-FFF2-40B4-BE49-F238E27FC236}">
                <a16:creationId xmlns:a16="http://schemas.microsoft.com/office/drawing/2014/main" id="{0FD95D09-2666-454C-AE57-F5C7D8660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4419" y="650054"/>
            <a:ext cx="4719382" cy="55964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16E9845-C34C-5B3D-D89B-4B7C937C88F4}"/>
              </a:ext>
            </a:extLst>
          </p:cNvPr>
          <p:cNvPicPr>
            <a:picLocks noChangeAspect="1"/>
          </p:cNvPicPr>
          <p:nvPr/>
        </p:nvPicPr>
        <p:blipFill>
          <a:blip r:embed="rId2"/>
          <a:stretch>
            <a:fillRect/>
          </a:stretch>
        </p:blipFill>
        <p:spPr>
          <a:xfrm>
            <a:off x="6881707" y="873941"/>
            <a:ext cx="2064082" cy="1558382"/>
          </a:xfrm>
          <a:prstGeom prst="rect">
            <a:avLst/>
          </a:prstGeom>
        </p:spPr>
      </p:pic>
      <p:pic>
        <p:nvPicPr>
          <p:cNvPr id="17" name="Picture 16">
            <a:extLst>
              <a:ext uri="{FF2B5EF4-FFF2-40B4-BE49-F238E27FC236}">
                <a16:creationId xmlns:a16="http://schemas.microsoft.com/office/drawing/2014/main" id="{311928B8-00E7-18A9-285F-92FC6F172588}"/>
              </a:ext>
            </a:extLst>
          </p:cNvPr>
          <p:cNvPicPr>
            <a:picLocks noChangeAspect="1"/>
          </p:cNvPicPr>
          <p:nvPr/>
        </p:nvPicPr>
        <p:blipFill>
          <a:blip r:embed="rId3"/>
          <a:stretch>
            <a:fillRect/>
          </a:stretch>
        </p:blipFill>
        <p:spPr>
          <a:xfrm>
            <a:off x="9076116" y="873940"/>
            <a:ext cx="2064082" cy="1537740"/>
          </a:xfrm>
          <a:prstGeom prst="rect">
            <a:avLst/>
          </a:prstGeom>
        </p:spPr>
      </p:pic>
      <p:pic>
        <p:nvPicPr>
          <p:cNvPr id="11" name="Picture 10">
            <a:extLst>
              <a:ext uri="{FF2B5EF4-FFF2-40B4-BE49-F238E27FC236}">
                <a16:creationId xmlns:a16="http://schemas.microsoft.com/office/drawing/2014/main" id="{7D68135D-7747-5E98-3414-4A6E0CAA5A3B}"/>
              </a:ext>
            </a:extLst>
          </p:cNvPr>
          <p:cNvPicPr>
            <a:picLocks noChangeAspect="1"/>
          </p:cNvPicPr>
          <p:nvPr/>
        </p:nvPicPr>
        <p:blipFill>
          <a:blip r:embed="rId4"/>
          <a:stretch>
            <a:fillRect/>
          </a:stretch>
        </p:blipFill>
        <p:spPr>
          <a:xfrm>
            <a:off x="6881706" y="2992610"/>
            <a:ext cx="4258492" cy="2750275"/>
          </a:xfrm>
          <a:prstGeom prst="rect">
            <a:avLst/>
          </a:prstGeom>
        </p:spPr>
      </p:pic>
      <p:cxnSp>
        <p:nvCxnSpPr>
          <p:cNvPr id="34" name="Straight Connector 33">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610600" y="649224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87600C7-4CF4-44CA-8A6D-27DBB41F0C38}"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16</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9834028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selection (or elimination)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848864"/>
            <a:ext cx="10905066" cy="4541121"/>
          </a:xfrm>
        </p:spPr>
        <p:txBody>
          <a:bodyPr>
            <a:normAutofit/>
          </a:bodyPr>
          <a:lstStyle/>
          <a:p>
            <a:pPr marL="0" indent="0">
              <a:buNone/>
            </a:pPr>
            <a:r>
              <a:rPr lang="en-US" sz="2000" b="1" dirty="0"/>
              <a:t>Benefits</a:t>
            </a:r>
          </a:p>
          <a:p>
            <a:r>
              <a:rPr lang="en-US" sz="2000" dirty="0"/>
              <a:t>Enhances model performance, interpretability, and efficiency. </a:t>
            </a:r>
          </a:p>
          <a:p>
            <a:r>
              <a:rPr lang="en-US" sz="2000" dirty="0"/>
              <a:t>Mitigates the curse of dimensionality by eliminating irrelevant, trivial, and redundant features</a:t>
            </a:r>
          </a:p>
          <a:p>
            <a:r>
              <a:rPr lang="en-US" sz="2000" dirty="0"/>
              <a:t>Reduces computation time and memory usage</a:t>
            </a:r>
          </a:p>
          <a:p>
            <a:r>
              <a:rPr lang="en-US" sz="2000" dirty="0"/>
              <a:t>Improves model generalization by focusing on the most informative features, thereby reducing overfitting and enhancing the model's ability to handle unseen data. </a:t>
            </a:r>
          </a:p>
          <a:p>
            <a:r>
              <a:rPr lang="en-US" sz="2000" dirty="0"/>
              <a:t>Aids in interpretability, allowing researchers and stakeholders to gain insights into the underlying patterns and relationships within the data</a:t>
            </a:r>
          </a:p>
          <a:p>
            <a:r>
              <a:rPr lang="en-US" sz="2000" dirty="0"/>
              <a:t>Simplifies model implementation and maintenance, as fewer features mean less complexity and easier deployment</a:t>
            </a:r>
          </a:p>
          <a:p>
            <a:r>
              <a:rPr lang="en-US" sz="2000" dirty="0"/>
              <a:t>Empowers machine learning algorithms to deliver more accurate, efficient, and interpretable results, making it an indispensable step in the data preprocessing pipeline</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43689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selection (or elimination)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10905066" cy="4704179"/>
          </a:xfrm>
        </p:spPr>
        <p:txBody>
          <a:bodyPr>
            <a:normAutofit/>
          </a:bodyPr>
          <a:lstStyle/>
          <a:p>
            <a:pPr marL="0" indent="0">
              <a:buNone/>
            </a:pPr>
            <a:r>
              <a:rPr lang="en-US" sz="2000" b="1" dirty="0"/>
              <a:t>Remarks</a:t>
            </a:r>
          </a:p>
          <a:p>
            <a:r>
              <a:rPr lang="en-US" sz="2000" dirty="0"/>
              <a:t>Features should be initially evaluated based by an expert</a:t>
            </a:r>
          </a:p>
          <a:p>
            <a:r>
              <a:rPr lang="en-US" sz="2000" dirty="0"/>
              <a:t>Best approach for feature selection depends on the specific data-set and model being used, so it is important to try different methods and evaluate their performance</a:t>
            </a:r>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20917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pPr algn="l"/>
            <a:r>
              <a:rPr lang="en-US" sz="5600" dirty="0">
                <a:solidFill>
                  <a:schemeClr val="tx1"/>
                </a:solidFill>
              </a:rPr>
              <a:t>Feature visualization</a:t>
            </a:r>
            <a:endParaRPr lang="en-US" sz="5600" b="0" dirty="0">
              <a:solidFill>
                <a:schemeClr val="tx1"/>
              </a:solidFill>
            </a:endParaRPr>
          </a:p>
        </p:txBody>
      </p:sp>
      <p:pic>
        <p:nvPicPr>
          <p:cNvPr id="3" name="Picture 2">
            <a:extLst>
              <a:ext uri="{FF2B5EF4-FFF2-40B4-BE49-F238E27FC236}">
                <a16:creationId xmlns:a16="http://schemas.microsoft.com/office/drawing/2014/main" id="{3A6693C8-13AA-C167-7CD9-4E55AF9F32C9}"/>
              </a:ext>
            </a:extLst>
          </p:cNvPr>
          <p:cNvPicPr>
            <a:picLocks noChangeAspect="1"/>
          </p:cNvPicPr>
          <p:nvPr/>
        </p:nvPicPr>
        <p:blipFill rotWithShape="1">
          <a:blip r:embed="rId3">
            <a:extLst>
              <a:ext uri="{28A0092B-C50C-407E-A947-70E740481C1C}">
                <a14:useLocalDpi xmlns:a14="http://schemas.microsoft.com/office/drawing/2010/main" val="0"/>
              </a:ext>
            </a:extLst>
          </a:blip>
          <a:srcRect r="1" b="1647"/>
          <a:stretch/>
        </p:blipFill>
        <p:spPr>
          <a:xfrm>
            <a:off x="1" y="10"/>
            <a:ext cx="4654296" cy="6857990"/>
          </a:xfrm>
          <a:prstGeom prst="rect">
            <a:avLst/>
          </a:prstGeom>
        </p:spPr>
      </p:pic>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D3B69-7032-5E04-99D8-DF4AFF7C8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137259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Feature visualization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10342585" cy="4704179"/>
          </a:xfrm>
        </p:spPr>
        <p:txBody>
          <a:bodyPr>
            <a:normAutofit/>
          </a:bodyPr>
          <a:lstStyle/>
          <a:p>
            <a:r>
              <a:rPr lang="en-US" sz="2000" dirty="0"/>
              <a:t>Involves visualizing the relationship between the input features and the target variable (i.e., the binary class label)</a:t>
            </a:r>
          </a:p>
          <a:p>
            <a:r>
              <a:rPr lang="en-US" sz="2000" dirty="0"/>
              <a:t>Helps to identify the right pre-processing techniques such as imputation, transformations, manipulations needed to generate the learning data set. </a:t>
            </a:r>
          </a:p>
          <a:p>
            <a:r>
              <a:rPr lang="en-US" sz="2000" dirty="0"/>
              <a:t>Solving the pattern recognition problem, highly rely on the right application of these techniques.</a:t>
            </a:r>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02130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B902CB9-C7DC-4673-B7D5-F22DCF0EC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838200" y="552741"/>
            <a:ext cx="3999971" cy="1690798"/>
          </a:xfrm>
        </p:spPr>
        <p:txBody>
          <a:bodyPr>
            <a:normAutofit/>
          </a:bodyPr>
          <a:lstStyle/>
          <a:p>
            <a:r>
              <a:rPr lang="en-US" sz="4000"/>
              <a:t>Feature visualization</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838200" y="2400475"/>
            <a:ext cx="3999971" cy="3721829"/>
          </a:xfrm>
        </p:spPr>
        <p:txBody>
          <a:bodyPr>
            <a:normAutofit/>
          </a:bodyPr>
          <a:lstStyle/>
          <a:p>
            <a:r>
              <a:rPr lang="en-US" sz="2000" dirty="0"/>
              <a:t>Visualize distributions</a:t>
            </a:r>
          </a:p>
          <a:p>
            <a:r>
              <a:rPr lang="en-US" sz="2000" dirty="0"/>
              <a:t>Visualize separation </a:t>
            </a:r>
          </a:p>
          <a:p>
            <a:r>
              <a:rPr lang="en-US" sz="2000" dirty="0"/>
              <a:t>Visualize the decision boundary</a:t>
            </a:r>
          </a:p>
          <a:p>
            <a:r>
              <a:rPr lang="en-US" sz="2000"/>
              <a:t>Feature importance</a:t>
            </a:r>
            <a:endParaRPr lang="en-US" sz="1900" dirty="0"/>
          </a:p>
        </p:txBody>
      </p:sp>
      <p:pic>
        <p:nvPicPr>
          <p:cNvPr id="19" name="Picture 18">
            <a:extLst>
              <a:ext uri="{FF2B5EF4-FFF2-40B4-BE49-F238E27FC236}">
                <a16:creationId xmlns:a16="http://schemas.microsoft.com/office/drawing/2014/main" id="{EBA7A54E-3422-9800-FC12-68ED0A1730D2}"/>
              </a:ext>
            </a:extLst>
          </p:cNvPr>
          <p:cNvPicPr>
            <a:picLocks noChangeAspect="1"/>
          </p:cNvPicPr>
          <p:nvPr/>
        </p:nvPicPr>
        <p:blipFill>
          <a:blip r:embed="rId2"/>
          <a:stretch>
            <a:fillRect/>
          </a:stretch>
        </p:blipFill>
        <p:spPr>
          <a:xfrm>
            <a:off x="5195933" y="1816739"/>
            <a:ext cx="3325118" cy="2086512"/>
          </a:xfrm>
          <a:prstGeom prst="rect">
            <a:avLst/>
          </a:prstGeom>
        </p:spPr>
      </p:pic>
      <p:pic>
        <p:nvPicPr>
          <p:cNvPr id="9" name="Picture 8">
            <a:extLst>
              <a:ext uri="{FF2B5EF4-FFF2-40B4-BE49-F238E27FC236}">
                <a16:creationId xmlns:a16="http://schemas.microsoft.com/office/drawing/2014/main" id="{FB71DBC3-B885-0D0D-965A-CECC6F52695D}"/>
              </a:ext>
            </a:extLst>
          </p:cNvPr>
          <p:cNvPicPr>
            <a:picLocks noChangeAspect="1"/>
          </p:cNvPicPr>
          <p:nvPr/>
        </p:nvPicPr>
        <p:blipFill>
          <a:blip r:embed="rId3"/>
          <a:stretch>
            <a:fillRect/>
          </a:stretch>
        </p:blipFill>
        <p:spPr>
          <a:xfrm>
            <a:off x="8672469" y="2140941"/>
            <a:ext cx="3325118" cy="1762311"/>
          </a:xfrm>
          <a:prstGeom prst="rect">
            <a:avLst/>
          </a:prstGeom>
        </p:spPr>
      </p:pic>
      <p:pic>
        <p:nvPicPr>
          <p:cNvPr id="17" name="Picture 16">
            <a:extLst>
              <a:ext uri="{FF2B5EF4-FFF2-40B4-BE49-F238E27FC236}">
                <a16:creationId xmlns:a16="http://schemas.microsoft.com/office/drawing/2014/main" id="{AE71F0A9-CCF8-0B8D-09DF-DF9E90CAD291}"/>
              </a:ext>
            </a:extLst>
          </p:cNvPr>
          <p:cNvPicPr>
            <a:picLocks noChangeAspect="1"/>
          </p:cNvPicPr>
          <p:nvPr/>
        </p:nvPicPr>
        <p:blipFill>
          <a:blip r:embed="rId4"/>
          <a:stretch>
            <a:fillRect/>
          </a:stretch>
        </p:blipFill>
        <p:spPr>
          <a:xfrm>
            <a:off x="5191604" y="4413552"/>
            <a:ext cx="2152419" cy="1877985"/>
          </a:xfrm>
          <a:prstGeom prst="rect">
            <a:avLst/>
          </a:prstGeom>
        </p:spPr>
      </p:pic>
      <p:pic>
        <p:nvPicPr>
          <p:cNvPr id="13" name="Picture 12">
            <a:extLst>
              <a:ext uri="{FF2B5EF4-FFF2-40B4-BE49-F238E27FC236}">
                <a16:creationId xmlns:a16="http://schemas.microsoft.com/office/drawing/2014/main" id="{755F0AD5-E432-F972-FAAA-EF1DE52C5AB4}"/>
              </a:ext>
            </a:extLst>
          </p:cNvPr>
          <p:cNvPicPr>
            <a:picLocks noChangeAspect="1"/>
          </p:cNvPicPr>
          <p:nvPr/>
        </p:nvPicPr>
        <p:blipFill>
          <a:blip r:embed="rId5"/>
          <a:stretch>
            <a:fillRect/>
          </a:stretch>
        </p:blipFill>
        <p:spPr>
          <a:xfrm>
            <a:off x="7528164" y="4416813"/>
            <a:ext cx="2152419" cy="1872604"/>
          </a:xfrm>
          <a:prstGeom prst="rect">
            <a:avLst/>
          </a:prstGeom>
        </p:spPr>
      </p:pic>
      <p:pic>
        <p:nvPicPr>
          <p:cNvPr id="7" name="Picture 6">
            <a:extLst>
              <a:ext uri="{FF2B5EF4-FFF2-40B4-BE49-F238E27FC236}">
                <a16:creationId xmlns:a16="http://schemas.microsoft.com/office/drawing/2014/main" id="{C114F4CF-0F4C-0426-0EB9-B1F853C87987}"/>
              </a:ext>
            </a:extLst>
          </p:cNvPr>
          <p:cNvPicPr>
            <a:picLocks noChangeAspect="1"/>
          </p:cNvPicPr>
          <p:nvPr/>
        </p:nvPicPr>
        <p:blipFill>
          <a:blip r:embed="rId6"/>
          <a:stretch>
            <a:fillRect/>
          </a:stretch>
        </p:blipFill>
        <p:spPr>
          <a:xfrm>
            <a:off x="9845167" y="4753685"/>
            <a:ext cx="2152419" cy="1533598"/>
          </a:xfrm>
          <a:prstGeom prst="rect">
            <a:avLst/>
          </a:prstGeom>
        </p:spPr>
      </p:pic>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87600C7-4CF4-44CA-8A6D-27DBB41F0C38}"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21</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23" name="Picture 22">
            <a:extLst>
              <a:ext uri="{FF2B5EF4-FFF2-40B4-BE49-F238E27FC236}">
                <a16:creationId xmlns:a16="http://schemas.microsoft.com/office/drawing/2014/main" id="{4C3215FE-A851-B790-967D-ABD7573DC0E5}"/>
              </a:ext>
            </a:extLst>
          </p:cNvPr>
          <p:cNvPicPr>
            <a:picLocks noChangeAspect="1"/>
          </p:cNvPicPr>
          <p:nvPr/>
        </p:nvPicPr>
        <p:blipFill>
          <a:blip r:embed="rId8"/>
          <a:stretch>
            <a:fillRect/>
          </a:stretch>
        </p:blipFill>
        <p:spPr>
          <a:xfrm>
            <a:off x="702317" y="4679938"/>
            <a:ext cx="3590951" cy="1676412"/>
          </a:xfrm>
          <a:prstGeom prst="rect">
            <a:avLst/>
          </a:prstGeom>
        </p:spPr>
      </p:pic>
    </p:spTree>
    <p:extLst>
      <p:ext uri="{BB962C8B-B14F-4D97-AF65-F5344CB8AC3E}">
        <p14:creationId xmlns:p14="http://schemas.microsoft.com/office/powerpoint/2010/main" val="1582778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pPr algn="l"/>
            <a:r>
              <a:rPr lang="en-US" sz="5600" dirty="0">
                <a:solidFill>
                  <a:schemeClr val="tx1"/>
                </a:solidFill>
              </a:rPr>
              <a:t>Feature preprocessing</a:t>
            </a:r>
            <a:endParaRPr lang="en-US" sz="5600" b="0" dirty="0">
              <a:solidFill>
                <a:schemeClr val="tx1"/>
              </a:solidFill>
            </a:endParaRPr>
          </a:p>
        </p:txBody>
      </p:sp>
      <p:pic>
        <p:nvPicPr>
          <p:cNvPr id="3" name="Picture 2">
            <a:extLst>
              <a:ext uri="{FF2B5EF4-FFF2-40B4-BE49-F238E27FC236}">
                <a16:creationId xmlns:a16="http://schemas.microsoft.com/office/drawing/2014/main" id="{3A6693C8-13AA-C167-7CD9-4E55AF9F32C9}"/>
              </a:ext>
            </a:extLst>
          </p:cNvPr>
          <p:cNvPicPr>
            <a:picLocks noChangeAspect="1"/>
          </p:cNvPicPr>
          <p:nvPr/>
        </p:nvPicPr>
        <p:blipFill rotWithShape="1">
          <a:blip r:embed="rId3">
            <a:extLst>
              <a:ext uri="{28A0092B-C50C-407E-A947-70E740481C1C}">
                <a14:useLocalDpi xmlns:a14="http://schemas.microsoft.com/office/drawing/2010/main" val="0"/>
              </a:ext>
            </a:extLst>
          </a:blip>
          <a:srcRect r="1" b="1647"/>
          <a:stretch/>
        </p:blipFill>
        <p:spPr>
          <a:xfrm>
            <a:off x="1" y="10"/>
            <a:ext cx="4654296" cy="6857990"/>
          </a:xfrm>
          <a:prstGeom prst="rect">
            <a:avLst/>
          </a:prstGeom>
        </p:spPr>
      </p:pic>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D3B69-7032-5E04-99D8-DF4AFF7C8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060160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Feature imputation</a:t>
            </a:r>
          </a:p>
          <a:p>
            <a:r>
              <a:rPr lang="en-US" sz="2000" dirty="0"/>
              <a:t>Many real-world data sets contain missing values for various reasons:</a:t>
            </a:r>
          </a:p>
          <a:p>
            <a:pPr lvl="1"/>
            <a:r>
              <a:rPr lang="en-US" sz="1600" dirty="0"/>
              <a:t>Corrupt data, failure to load the information, incomplete recording of data entries</a:t>
            </a:r>
          </a:p>
          <a:p>
            <a:r>
              <a:rPr lang="en-US" sz="2000" dirty="0"/>
              <a:t>Manufacturing, unexpected faulty operating conditions of sensors and cameras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6" name="Picture 5">
            <a:extLst>
              <a:ext uri="{FF2B5EF4-FFF2-40B4-BE49-F238E27FC236}">
                <a16:creationId xmlns:a16="http://schemas.microsoft.com/office/drawing/2014/main" id="{828D16FA-95A7-DB65-AA05-53439E5C39B6}"/>
              </a:ext>
            </a:extLst>
          </p:cNvPr>
          <p:cNvPicPr>
            <a:picLocks noChangeAspect="1"/>
          </p:cNvPicPr>
          <p:nvPr/>
        </p:nvPicPr>
        <p:blipFill>
          <a:blip r:embed="rId3"/>
          <a:stretch>
            <a:fillRect/>
          </a:stretch>
        </p:blipFill>
        <p:spPr>
          <a:xfrm>
            <a:off x="2636220" y="3345241"/>
            <a:ext cx="6919560" cy="3273836"/>
          </a:xfrm>
          <a:prstGeom prst="rect">
            <a:avLst/>
          </a:prstGeom>
        </p:spPr>
      </p:pic>
    </p:spTree>
    <p:extLst>
      <p:ext uri="{BB962C8B-B14F-4D97-AF65-F5344CB8AC3E}">
        <p14:creationId xmlns:p14="http://schemas.microsoft.com/office/powerpoint/2010/main" val="3339647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8" y="1782980"/>
            <a:ext cx="9915158" cy="4704179"/>
          </a:xfrm>
        </p:spPr>
        <p:txBody>
          <a:bodyPr>
            <a:normAutofit/>
          </a:bodyPr>
          <a:lstStyle/>
          <a:p>
            <a:r>
              <a:rPr lang="en-US" sz="2000" dirty="0"/>
              <a:t>Handling the missing values, which are often encoded as Not a Number (</a:t>
            </a:r>
            <a:r>
              <a:rPr lang="en-US" sz="2000" dirty="0" err="1"/>
              <a:t>NaN</a:t>
            </a:r>
            <a:r>
              <a:rPr lang="en-US" sz="2000" dirty="0"/>
              <a:t>) or blanks, is one of the first technical  challenges</a:t>
            </a:r>
          </a:p>
          <a:p>
            <a:r>
              <a:rPr lang="en-US" sz="2000" dirty="0"/>
              <a:t>Missing data results in loss of learning power</a:t>
            </a:r>
          </a:p>
          <a:p>
            <a:r>
              <a:rPr lang="en-US" sz="2000" dirty="0"/>
              <a:t>Selecting the right approach on how to handle it, is very important to develop robust models</a:t>
            </a:r>
          </a:p>
          <a:p>
            <a:r>
              <a:rPr lang="en-US" sz="2000" dirty="0"/>
              <a:t>Deleting rows or columns with missing data is a widely used approach</a:t>
            </a:r>
          </a:p>
          <a:p>
            <a:r>
              <a:rPr lang="en-US" sz="2000" dirty="0"/>
              <a:t>If this naive method is applied, oftentimes the sample size may be significantly reduced, leaving little information for the MLA to learn the patterns</a:t>
            </a:r>
          </a:p>
          <a:p>
            <a:r>
              <a:rPr lang="en-US" sz="2000" dirty="0"/>
              <a:t>Not advised unless the proportion of eliminated records is very small (&lt; 5%)</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17108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8" y="1782980"/>
            <a:ext cx="9915158" cy="4704179"/>
          </a:xfrm>
        </p:spPr>
        <p:txBody>
          <a:bodyPr>
            <a:normAutofit/>
          </a:bodyPr>
          <a:lstStyle/>
          <a:p>
            <a:r>
              <a:rPr lang="en-US" sz="2000" dirty="0"/>
              <a:t>Feature imputation is the process of filling in missing or incomplete values in a data set</a:t>
            </a:r>
          </a:p>
          <a:p>
            <a:r>
              <a:rPr lang="en-US" sz="2000" dirty="0"/>
              <a:t>Most MLA require complete data sets to function properly</a:t>
            </a:r>
          </a:p>
          <a:p>
            <a:pPr marL="0" indent="0">
              <a:buNone/>
            </a:pPr>
            <a:r>
              <a:rPr lang="en-US" sz="2000" dirty="0"/>
              <a:t>Techniques</a:t>
            </a:r>
          </a:p>
          <a:p>
            <a:pPr lvl="1"/>
            <a:r>
              <a:rPr lang="en-US" sz="1600" dirty="0"/>
              <a:t>Mean imputation</a:t>
            </a:r>
          </a:p>
          <a:p>
            <a:pPr lvl="1"/>
            <a:r>
              <a:rPr lang="en-US" sz="1600" dirty="0"/>
              <a:t>Median imputation</a:t>
            </a:r>
          </a:p>
          <a:p>
            <a:pPr lvl="1"/>
            <a:r>
              <a:rPr lang="en-US" sz="1600" dirty="0"/>
              <a:t>Mode imputation</a:t>
            </a:r>
          </a:p>
          <a:p>
            <a:pPr lvl="1"/>
            <a:r>
              <a:rPr lang="en-US" sz="1600" dirty="0"/>
              <a:t>K-nearest neighbors imputation</a:t>
            </a:r>
          </a:p>
          <a:p>
            <a:r>
              <a:rPr lang="en-US" sz="2000" dirty="0"/>
              <a:t>If the data set contains many missing values row deletion or imputation is not a good idea, as most of the data would be either deleted or artificial </a:t>
            </a:r>
          </a:p>
          <a:p>
            <a:r>
              <a:rPr lang="en-US" sz="2000" dirty="0"/>
              <a:t>Feature permutation is a better option</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844885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Feature permutation</a:t>
            </a:r>
          </a:p>
          <a:p>
            <a:r>
              <a:rPr lang="en-US" sz="2000" dirty="0"/>
              <a:t>To avoid the bias induced by imputation methods, first, a feature permutation algorithm should be applied to maximize the number of records used for learning</a:t>
            </a:r>
          </a:p>
          <a:p>
            <a:r>
              <a:rPr lang="en-US" sz="2000" dirty="0"/>
              <a:t>Determine which features should be used for learning and which ones should eliminated</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8" name="Picture 7">
            <a:extLst>
              <a:ext uri="{FF2B5EF4-FFF2-40B4-BE49-F238E27FC236}">
                <a16:creationId xmlns:a16="http://schemas.microsoft.com/office/drawing/2014/main" id="{34C43340-C531-FCFF-64FF-368D19E8D065}"/>
              </a:ext>
            </a:extLst>
          </p:cNvPr>
          <p:cNvPicPr>
            <a:picLocks noChangeAspect="1"/>
          </p:cNvPicPr>
          <p:nvPr/>
        </p:nvPicPr>
        <p:blipFill>
          <a:blip r:embed="rId3"/>
          <a:stretch>
            <a:fillRect/>
          </a:stretch>
        </p:blipFill>
        <p:spPr>
          <a:xfrm>
            <a:off x="6421555" y="3438653"/>
            <a:ext cx="5734002" cy="2598156"/>
          </a:xfrm>
          <a:prstGeom prst="rect">
            <a:avLst/>
          </a:prstGeom>
        </p:spPr>
      </p:pic>
      <p:pic>
        <p:nvPicPr>
          <p:cNvPr id="9" name="Picture 8">
            <a:extLst>
              <a:ext uri="{FF2B5EF4-FFF2-40B4-BE49-F238E27FC236}">
                <a16:creationId xmlns:a16="http://schemas.microsoft.com/office/drawing/2014/main" id="{2B492233-BF83-E4B8-8F4D-D595D6B121CD}"/>
              </a:ext>
            </a:extLst>
          </p:cNvPr>
          <p:cNvPicPr>
            <a:picLocks noChangeAspect="1"/>
          </p:cNvPicPr>
          <p:nvPr/>
        </p:nvPicPr>
        <p:blipFill>
          <a:blip r:embed="rId4"/>
          <a:stretch>
            <a:fillRect/>
          </a:stretch>
        </p:blipFill>
        <p:spPr>
          <a:xfrm>
            <a:off x="59765" y="3438653"/>
            <a:ext cx="5734003" cy="2710528"/>
          </a:xfrm>
          <a:prstGeom prst="rect">
            <a:avLst/>
          </a:prstGeom>
        </p:spPr>
      </p:pic>
      <p:sp>
        <p:nvSpPr>
          <p:cNvPr id="11" name="Arrow: Right 10">
            <a:extLst>
              <a:ext uri="{FF2B5EF4-FFF2-40B4-BE49-F238E27FC236}">
                <a16:creationId xmlns:a16="http://schemas.microsoft.com/office/drawing/2014/main" id="{8882D02D-9B19-34F6-EEC6-5180F692E41D}"/>
              </a:ext>
            </a:extLst>
          </p:cNvPr>
          <p:cNvSpPr/>
          <p:nvPr/>
        </p:nvSpPr>
        <p:spPr>
          <a:xfrm>
            <a:off x="5853533" y="4308650"/>
            <a:ext cx="804256" cy="58569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4370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589560" y="856180"/>
            <a:ext cx="4560584" cy="1128068"/>
          </a:xfrm>
        </p:spPr>
        <p:txBody>
          <a:bodyPr anchor="ctr">
            <a:normAutofit/>
          </a:bodyPr>
          <a:lstStyle/>
          <a:p>
            <a:r>
              <a:rPr lang="en-US" sz="3700"/>
              <a:t>Feature preprocessing</a:t>
            </a:r>
          </a:p>
        </p:txBody>
      </p:sp>
      <p:grpSp>
        <p:nvGrpSpPr>
          <p:cNvPr id="25" name="Group 2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6" name="Rectangle 2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355197" y="2330505"/>
            <a:ext cx="5125228" cy="3979585"/>
          </a:xfrm>
        </p:spPr>
        <p:txBody>
          <a:bodyPr anchor="ctr">
            <a:normAutofit/>
          </a:bodyPr>
          <a:lstStyle/>
          <a:p>
            <a:pPr marL="0" indent="0">
              <a:buNone/>
            </a:pPr>
            <a:r>
              <a:rPr lang="en-US" sz="2000" b="1" dirty="0"/>
              <a:t>Outlier analysis</a:t>
            </a:r>
          </a:p>
          <a:p>
            <a:r>
              <a:rPr lang="en-US" sz="2000" dirty="0"/>
              <a:t>Outliers are data points that are significantly different from most of the data, and they can have a big impact on the performance of ML models.</a:t>
            </a:r>
          </a:p>
          <a:p>
            <a:r>
              <a:rPr lang="en-US" sz="2000" dirty="0"/>
              <a:t>Important to identify and handle outliers appropriately</a:t>
            </a:r>
          </a:p>
          <a:p>
            <a:pPr marL="0" indent="0">
              <a:buNone/>
            </a:pPr>
            <a:r>
              <a:rPr lang="en-US" sz="2000" dirty="0"/>
              <a:t>Techniques</a:t>
            </a:r>
          </a:p>
          <a:p>
            <a:r>
              <a:rPr lang="en-US" sz="2000" dirty="0"/>
              <a:t>Visualize the data: plotting the data can help identify outliers.</a:t>
            </a:r>
          </a:p>
          <a:p>
            <a:pPr lvl="1"/>
            <a:r>
              <a:rPr lang="en-US" sz="2000" dirty="0"/>
              <a:t>Box plots, scatter plots, and histograms</a:t>
            </a:r>
          </a:p>
        </p:txBody>
      </p:sp>
      <p:sp>
        <p:nvSpPr>
          <p:cNvPr id="31" name="Rectangle 3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9385070" y="6492240"/>
            <a:ext cx="1055716"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87600C7-4CF4-44CA-8A6D-27DBB41F0C38}" type="slidenum">
              <a:rPr kumimoji="0" lang="en-US" b="0" i="0" u="none" strike="noStrike" kern="1200" cap="none" spc="0" normalizeH="0" baseline="0" noProof="0" smtClean="0">
                <a:ln>
                  <a:noFill/>
                </a:ln>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27</a:t>
            </a:fld>
            <a:endParaRPr kumimoji="0" lang="en-US" b="0" i="0" u="none" strike="noStrike" kern="1200" cap="none" spc="0" normalizeH="0" baseline="0" noProof="0">
              <a:ln>
                <a:noFill/>
              </a:ln>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17" name="Picture 16">
            <a:extLst>
              <a:ext uri="{FF2B5EF4-FFF2-40B4-BE49-F238E27FC236}">
                <a16:creationId xmlns:a16="http://schemas.microsoft.com/office/drawing/2014/main" id="{B1B33399-8B76-8078-47D7-67C3AC8FCC0D}"/>
              </a:ext>
            </a:extLst>
          </p:cNvPr>
          <p:cNvPicPr>
            <a:picLocks noChangeAspect="1"/>
          </p:cNvPicPr>
          <p:nvPr/>
        </p:nvPicPr>
        <p:blipFill>
          <a:blip r:embed="rId3"/>
          <a:stretch>
            <a:fillRect/>
          </a:stretch>
        </p:blipFill>
        <p:spPr>
          <a:xfrm>
            <a:off x="5815229" y="1291918"/>
            <a:ext cx="5781075" cy="4992076"/>
          </a:xfrm>
          <a:prstGeom prst="rect">
            <a:avLst/>
          </a:prstGeom>
        </p:spPr>
      </p:pic>
    </p:spTree>
    <p:extLst>
      <p:ext uri="{BB962C8B-B14F-4D97-AF65-F5344CB8AC3E}">
        <p14:creationId xmlns:p14="http://schemas.microsoft.com/office/powerpoint/2010/main" val="2151822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15719BB-48A7-4AF4-BB91-DC82E0DF7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Freeform: Shape 24">
            <a:extLst>
              <a:ext uri="{FF2B5EF4-FFF2-40B4-BE49-F238E27FC236}">
                <a16:creationId xmlns:a16="http://schemas.microsoft.com/office/drawing/2014/main" id="{10973A55-5440-4A99-B526-B5812E462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6002"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A9682493-588A-4D52-98F6-FBBD80C07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5370"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438913" y="859536"/>
            <a:ext cx="4832802" cy="1170432"/>
          </a:xfrm>
        </p:spPr>
        <p:txBody>
          <a:bodyPr anchor="b">
            <a:normAutofit/>
          </a:bodyPr>
          <a:lstStyle/>
          <a:p>
            <a:r>
              <a:rPr lang="en-US" sz="3400"/>
              <a:t>Feature preprocessing</a:t>
            </a:r>
          </a:p>
        </p:txBody>
      </p:sp>
      <p:sp>
        <p:nvSpPr>
          <p:cNvPr id="29" name="Rectangle 28">
            <a:extLst>
              <a:ext uri="{FF2B5EF4-FFF2-40B4-BE49-F238E27FC236}">
                <a16:creationId xmlns:a16="http://schemas.microsoft.com/office/drawing/2014/main" id="{FBEC5A7A-ADE4-48D9-B89C-2BA1C9110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03236"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92" y="2185062"/>
            <a:ext cx="49377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438912" y="2512611"/>
            <a:ext cx="4832803" cy="3664351"/>
          </a:xfrm>
        </p:spPr>
        <p:txBody>
          <a:bodyPr>
            <a:normAutofit/>
          </a:bodyPr>
          <a:lstStyle/>
          <a:p>
            <a:r>
              <a:rPr lang="en-US" sz="2000" dirty="0"/>
              <a:t>Domain knowledge can also be used to identify outliers</a:t>
            </a:r>
          </a:p>
          <a:p>
            <a:r>
              <a:rPr lang="en-US" sz="2000" dirty="0"/>
              <a:t>Statistical methods such as standard deviation (𝜎), and interquartile range (IQR)</a:t>
            </a:r>
          </a:p>
          <a:p>
            <a:endParaRPr lang="en-US" sz="1800" dirty="0"/>
          </a:p>
        </p:txBody>
      </p:sp>
      <p:pic>
        <p:nvPicPr>
          <p:cNvPr id="7" name="Picture 6">
            <a:extLst>
              <a:ext uri="{FF2B5EF4-FFF2-40B4-BE49-F238E27FC236}">
                <a16:creationId xmlns:a16="http://schemas.microsoft.com/office/drawing/2014/main" id="{A6C38932-4F48-5268-0D61-65AFFFA546FB}"/>
              </a:ext>
            </a:extLst>
          </p:cNvPr>
          <p:cNvPicPr>
            <a:picLocks noChangeAspect="1"/>
          </p:cNvPicPr>
          <p:nvPr/>
        </p:nvPicPr>
        <p:blipFill>
          <a:blip r:embed="rId2"/>
          <a:stretch>
            <a:fillRect/>
          </a:stretch>
        </p:blipFill>
        <p:spPr>
          <a:xfrm>
            <a:off x="7644255" y="517600"/>
            <a:ext cx="3090929" cy="2743200"/>
          </a:xfrm>
          <a:prstGeom prst="rect">
            <a:avLst/>
          </a:prstGeom>
        </p:spPr>
      </p:pic>
      <p:pic>
        <p:nvPicPr>
          <p:cNvPr id="9" name="Picture 8">
            <a:extLst>
              <a:ext uri="{FF2B5EF4-FFF2-40B4-BE49-F238E27FC236}">
                <a16:creationId xmlns:a16="http://schemas.microsoft.com/office/drawing/2014/main" id="{43B1C81A-C94F-6B5A-80A5-0667BCA3CFD4}"/>
              </a:ext>
            </a:extLst>
          </p:cNvPr>
          <p:cNvPicPr>
            <a:picLocks noChangeAspect="1"/>
          </p:cNvPicPr>
          <p:nvPr/>
        </p:nvPicPr>
        <p:blipFill>
          <a:blip r:embed="rId3"/>
          <a:stretch>
            <a:fillRect/>
          </a:stretch>
        </p:blipFill>
        <p:spPr>
          <a:xfrm>
            <a:off x="6164924" y="3778400"/>
            <a:ext cx="5561584" cy="2613945"/>
          </a:xfrm>
          <a:prstGeom prst="rect">
            <a:avLst/>
          </a:prstGeom>
        </p:spPr>
      </p:pic>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10329529" y="6356350"/>
            <a:ext cx="1423557"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B87600C7-4CF4-44CA-8A6D-27DBB41F0C38}" type="slidenum">
              <a:rPr kumimoji="0" lang="en-US" b="0" i="0" u="none" strike="noStrike" kern="1200" cap="none" spc="0" normalizeH="0" baseline="0" noProof="0">
                <a:ln>
                  <a:noFill/>
                </a:ln>
                <a:solidFill>
                  <a:schemeClr val="tx1">
                    <a:lumMod val="50000"/>
                    <a:lumOff val="50000"/>
                  </a:schemeClr>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28</a:t>
            </a:fld>
            <a:endParaRPr kumimoji="0" lang="en-US" b="0" i="0" u="none" strike="noStrike" kern="1200" cap="none" spc="0" normalizeH="0" baseline="0" noProof="0">
              <a:ln>
                <a:noFill/>
              </a:ln>
              <a:solidFill>
                <a:schemeClr val="tx1">
                  <a:lumMod val="50000"/>
                  <a:lumOff val="50000"/>
                </a:scheme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13" name="Picture 12">
            <a:extLst>
              <a:ext uri="{FF2B5EF4-FFF2-40B4-BE49-F238E27FC236}">
                <a16:creationId xmlns:a16="http://schemas.microsoft.com/office/drawing/2014/main" id="{A907D33E-56A1-5732-5224-4F95794C3D8E}"/>
              </a:ext>
            </a:extLst>
          </p:cNvPr>
          <p:cNvPicPr>
            <a:picLocks noChangeAspect="1"/>
          </p:cNvPicPr>
          <p:nvPr/>
        </p:nvPicPr>
        <p:blipFill>
          <a:blip r:embed="rId5"/>
          <a:stretch>
            <a:fillRect/>
          </a:stretch>
        </p:blipFill>
        <p:spPr>
          <a:xfrm>
            <a:off x="465492" y="4111811"/>
            <a:ext cx="4676877" cy="2492107"/>
          </a:xfrm>
          <a:prstGeom prst="rect">
            <a:avLst/>
          </a:prstGeom>
        </p:spPr>
      </p:pic>
    </p:spTree>
    <p:extLst>
      <p:ext uri="{BB962C8B-B14F-4D97-AF65-F5344CB8AC3E}">
        <p14:creationId xmlns:p14="http://schemas.microsoft.com/office/powerpoint/2010/main" val="3411990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Remarks</a:t>
            </a:r>
          </a:p>
          <a:p>
            <a:pPr marL="0" indent="0">
              <a:buNone/>
            </a:pPr>
            <a:r>
              <a:rPr lang="en-US" sz="2000" dirty="0"/>
              <a:t>Once outliers have been identified, they can be handled in several ways: </a:t>
            </a:r>
          </a:p>
          <a:p>
            <a:r>
              <a:rPr lang="en-US" sz="2000" dirty="0"/>
              <a:t>Remove them from the data set</a:t>
            </a:r>
          </a:p>
          <a:p>
            <a:r>
              <a:rPr lang="en-US" sz="2000" dirty="0"/>
              <a:t>Replace them with a value that is more representative of the data, such as the median or mean</a:t>
            </a:r>
          </a:p>
          <a:p>
            <a:r>
              <a:rPr lang="en-US" sz="2000" dirty="0"/>
              <a:t>However, it is important to be cautious when handling outliers, as they can provide valuable insights into the data</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241831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Feature transformation</a:t>
            </a:r>
          </a:p>
          <a:p>
            <a:r>
              <a:rPr lang="en-US" sz="2000" dirty="0"/>
              <a:t>Process of converting raw data into a set of features that are more suitable for MLA</a:t>
            </a:r>
          </a:p>
          <a:p>
            <a:r>
              <a:rPr lang="en-US" sz="2000" dirty="0"/>
              <a:t>Taking a mathematical function and applying it to the features, where the goal is to improve the accuracy and performance of the models</a:t>
            </a:r>
          </a:p>
          <a:p>
            <a:pPr marL="0" indent="0">
              <a:buNone/>
            </a:pPr>
            <a:r>
              <a:rPr lang="en-US" sz="2000" dirty="0"/>
              <a:t>Techniques</a:t>
            </a:r>
          </a:p>
          <a:p>
            <a:r>
              <a:rPr lang="en-US" sz="2000" dirty="0"/>
              <a:t>Transformations for </a:t>
            </a:r>
            <a:r>
              <a:rPr lang="en-US" sz="2000" u="sng" dirty="0"/>
              <a:t>better normal distribution</a:t>
            </a:r>
          </a:p>
          <a:p>
            <a:pPr lvl="1"/>
            <a:r>
              <a:rPr lang="en-US" sz="1600" dirty="0"/>
              <a:t>Log and Box-Cox transformations convert a skewed distribution to a more normal or less-skewed distribution</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
        <p:nvSpPr>
          <p:cNvPr id="7" name="TextBox 6">
            <a:extLst>
              <a:ext uri="{FF2B5EF4-FFF2-40B4-BE49-F238E27FC236}">
                <a16:creationId xmlns:a16="http://schemas.microsoft.com/office/drawing/2014/main" id="{BAD6FD06-D925-0142-A4D1-AB9509DE7CBA}"/>
              </a:ext>
            </a:extLst>
          </p:cNvPr>
          <p:cNvSpPr txBox="1"/>
          <p:nvPr/>
        </p:nvSpPr>
        <p:spPr>
          <a:xfrm>
            <a:off x="2858860" y="6596083"/>
            <a:ext cx="6095170" cy="246221"/>
          </a:xfrm>
          <a:prstGeom prst="rect">
            <a:avLst/>
          </a:prstGeom>
          <a:noFill/>
        </p:spPr>
        <p:txBody>
          <a:bodyPr wrap="square">
            <a:spAutoFit/>
          </a:bodyPr>
          <a:lstStyle/>
          <a:p>
            <a:r>
              <a:rPr lang="en-US" sz="1000" dirty="0"/>
              <a:t>Mathias </a:t>
            </a:r>
            <a:r>
              <a:rPr lang="en-US" sz="1000" dirty="0" err="1"/>
              <a:t>Gudiksen</a:t>
            </a:r>
            <a:r>
              <a:rPr lang="en-US" sz="1000" dirty="0"/>
              <a:t>. Box-cox transformation, an effective method to improve robustness of your model, 2021.</a:t>
            </a:r>
          </a:p>
        </p:txBody>
      </p:sp>
      <p:sp>
        <p:nvSpPr>
          <p:cNvPr id="9" name="TextBox 8">
            <a:extLst>
              <a:ext uri="{FF2B5EF4-FFF2-40B4-BE49-F238E27FC236}">
                <a16:creationId xmlns:a16="http://schemas.microsoft.com/office/drawing/2014/main" id="{0A5C61A4-E41C-6696-C459-95D49AADB37C}"/>
              </a:ext>
            </a:extLst>
          </p:cNvPr>
          <p:cNvSpPr txBox="1"/>
          <p:nvPr/>
        </p:nvSpPr>
        <p:spPr>
          <a:xfrm>
            <a:off x="4339026" y="5021481"/>
            <a:ext cx="3050070" cy="1200329"/>
          </a:xfrm>
          <a:prstGeom prst="rect">
            <a:avLst/>
          </a:prstGeom>
          <a:noFill/>
        </p:spPr>
        <p:txBody>
          <a:bodyPr wrap="square">
            <a:spAutoFit/>
          </a:bodyPr>
          <a:lstStyle/>
          <a:p>
            <a:r>
              <a:rPr lang="en-US" dirty="0"/>
              <a:t>The LR algorithm is applied to both data sets, the accuracy</a:t>
            </a:r>
          </a:p>
          <a:p>
            <a:r>
              <a:rPr lang="en-US" dirty="0"/>
              <a:t>significantly improved after transformation (0.50 vs 0.84)</a:t>
            </a:r>
          </a:p>
        </p:txBody>
      </p:sp>
      <p:pic>
        <p:nvPicPr>
          <p:cNvPr id="17" name="Picture 16">
            <a:extLst>
              <a:ext uri="{FF2B5EF4-FFF2-40B4-BE49-F238E27FC236}">
                <a16:creationId xmlns:a16="http://schemas.microsoft.com/office/drawing/2014/main" id="{8A42CF0C-1651-883C-47E8-14909A5BC053}"/>
              </a:ext>
            </a:extLst>
          </p:cNvPr>
          <p:cNvPicPr>
            <a:picLocks noChangeAspect="1"/>
          </p:cNvPicPr>
          <p:nvPr/>
        </p:nvPicPr>
        <p:blipFill>
          <a:blip r:embed="rId3"/>
          <a:stretch>
            <a:fillRect/>
          </a:stretch>
        </p:blipFill>
        <p:spPr>
          <a:xfrm>
            <a:off x="1179535" y="4457849"/>
            <a:ext cx="2843373" cy="2146468"/>
          </a:xfrm>
          <a:prstGeom prst="rect">
            <a:avLst/>
          </a:prstGeom>
        </p:spPr>
      </p:pic>
      <p:pic>
        <p:nvPicPr>
          <p:cNvPr id="20" name="Picture 19">
            <a:extLst>
              <a:ext uri="{FF2B5EF4-FFF2-40B4-BE49-F238E27FC236}">
                <a16:creationId xmlns:a16="http://schemas.microsoft.com/office/drawing/2014/main" id="{7ABF6961-733C-AD12-7A2D-24FB66CCD3F9}"/>
              </a:ext>
            </a:extLst>
          </p:cNvPr>
          <p:cNvPicPr>
            <a:picLocks noChangeAspect="1"/>
          </p:cNvPicPr>
          <p:nvPr/>
        </p:nvPicPr>
        <p:blipFill>
          <a:blip r:embed="rId4"/>
          <a:stretch>
            <a:fillRect/>
          </a:stretch>
        </p:blipFill>
        <p:spPr>
          <a:xfrm>
            <a:off x="7710830" y="4393075"/>
            <a:ext cx="2462520" cy="2211242"/>
          </a:xfrm>
          <a:prstGeom prst="rect">
            <a:avLst/>
          </a:prstGeom>
        </p:spPr>
      </p:pic>
      <p:sp>
        <p:nvSpPr>
          <p:cNvPr id="21" name="Arrow: Right 20">
            <a:extLst>
              <a:ext uri="{FF2B5EF4-FFF2-40B4-BE49-F238E27FC236}">
                <a16:creationId xmlns:a16="http://schemas.microsoft.com/office/drawing/2014/main" id="{90F31237-2C7A-1B7B-FBEA-BF993BD6B7BD}"/>
              </a:ext>
            </a:extLst>
          </p:cNvPr>
          <p:cNvSpPr/>
          <p:nvPr/>
        </p:nvSpPr>
        <p:spPr>
          <a:xfrm>
            <a:off x="5129307" y="4715114"/>
            <a:ext cx="1554274" cy="2534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21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u="sng" dirty="0"/>
              <a:t>Scaling</a:t>
            </a:r>
            <a:r>
              <a:rPr lang="en-US" sz="2000" dirty="0"/>
              <a:t>: </a:t>
            </a:r>
          </a:p>
          <a:p>
            <a:r>
              <a:rPr lang="en-US" sz="2000" dirty="0"/>
              <a:t>Transform features, so they have a similar scale and range</a:t>
            </a:r>
          </a:p>
          <a:p>
            <a:r>
              <a:rPr lang="en-US" sz="2000" dirty="0"/>
              <a:t>Applied to learning data sets with features with highly varying engineering magnitudes, values, or units among them</a:t>
            </a:r>
          </a:p>
          <a:p>
            <a:r>
              <a:rPr lang="en-US" sz="2000" dirty="0"/>
              <a:t>Different engineering scales in the input features can cause problems such as biased model predictions and slow model convergence</a:t>
            </a:r>
          </a:p>
          <a:p>
            <a:pPr lvl="1"/>
            <a:r>
              <a:rPr lang="en-US" sz="1600" dirty="0"/>
              <a:t>Standardization is the process of transforming data so that it has a mean of 0 and a standard deviation of 1</a:t>
            </a:r>
          </a:p>
          <a:p>
            <a:pPr lvl="1"/>
            <a:endParaRPr lang="en-US" sz="1600" dirty="0"/>
          </a:p>
          <a:p>
            <a:pPr lvl="1"/>
            <a:endParaRPr lang="en-US" sz="1600" dirty="0"/>
          </a:p>
          <a:p>
            <a:pPr lvl="1"/>
            <a:endParaRPr lang="en-US" sz="1600" dirty="0"/>
          </a:p>
          <a:p>
            <a:pPr lvl="1"/>
            <a:r>
              <a:rPr lang="en-US" sz="1600" dirty="0"/>
              <a:t>Normalization is the process of scaling data to a range of 0 and 1</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665C7472-1232-9E74-9F75-61D7E6CCDD76}"/>
              </a:ext>
            </a:extLst>
          </p:cNvPr>
          <p:cNvPicPr>
            <a:picLocks noChangeAspect="1"/>
          </p:cNvPicPr>
          <p:nvPr/>
        </p:nvPicPr>
        <p:blipFill>
          <a:blip r:embed="rId3"/>
          <a:stretch>
            <a:fillRect/>
          </a:stretch>
        </p:blipFill>
        <p:spPr>
          <a:xfrm>
            <a:off x="4696557" y="4297562"/>
            <a:ext cx="1432990" cy="604272"/>
          </a:xfrm>
          <a:prstGeom prst="rect">
            <a:avLst/>
          </a:prstGeom>
        </p:spPr>
      </p:pic>
      <p:pic>
        <p:nvPicPr>
          <p:cNvPr id="9" name="Picture 8">
            <a:extLst>
              <a:ext uri="{FF2B5EF4-FFF2-40B4-BE49-F238E27FC236}">
                <a16:creationId xmlns:a16="http://schemas.microsoft.com/office/drawing/2014/main" id="{6DBE25B8-8705-79D2-EC9F-A7DDB9F48719}"/>
              </a:ext>
            </a:extLst>
          </p:cNvPr>
          <p:cNvPicPr>
            <a:picLocks noChangeAspect="1"/>
          </p:cNvPicPr>
          <p:nvPr/>
        </p:nvPicPr>
        <p:blipFill>
          <a:blip r:embed="rId4"/>
          <a:stretch>
            <a:fillRect/>
          </a:stretch>
        </p:blipFill>
        <p:spPr>
          <a:xfrm>
            <a:off x="4310665" y="5576546"/>
            <a:ext cx="2204773" cy="604272"/>
          </a:xfrm>
          <a:prstGeom prst="rect">
            <a:avLst/>
          </a:prstGeom>
        </p:spPr>
      </p:pic>
      <p:pic>
        <p:nvPicPr>
          <p:cNvPr id="15" name="Picture 14">
            <a:extLst>
              <a:ext uri="{FF2B5EF4-FFF2-40B4-BE49-F238E27FC236}">
                <a16:creationId xmlns:a16="http://schemas.microsoft.com/office/drawing/2014/main" id="{E217E2A9-DCA2-F2C2-0930-DE82A2E2B4E7}"/>
              </a:ext>
            </a:extLst>
          </p:cNvPr>
          <p:cNvPicPr>
            <a:picLocks noChangeAspect="1"/>
          </p:cNvPicPr>
          <p:nvPr/>
        </p:nvPicPr>
        <p:blipFill>
          <a:blip r:embed="rId5"/>
          <a:stretch>
            <a:fillRect/>
          </a:stretch>
        </p:blipFill>
        <p:spPr>
          <a:xfrm>
            <a:off x="7754787" y="4219338"/>
            <a:ext cx="3381400" cy="2095515"/>
          </a:xfrm>
          <a:prstGeom prst="rect">
            <a:avLst/>
          </a:prstGeom>
        </p:spPr>
      </p:pic>
    </p:spTree>
    <p:extLst>
      <p:ext uri="{BB962C8B-B14F-4D97-AF65-F5344CB8AC3E}">
        <p14:creationId xmlns:p14="http://schemas.microsoft.com/office/powerpoint/2010/main" val="774736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0056-6502-13E6-148C-23F331C907BF}"/>
              </a:ext>
            </a:extLst>
          </p:cNvPr>
          <p:cNvSpPr>
            <a:spLocks noGrp="1"/>
          </p:cNvSpPr>
          <p:nvPr>
            <p:ph type="title"/>
          </p:nvPr>
        </p:nvSpPr>
        <p:spPr/>
        <p:txBody>
          <a:bodyPr/>
          <a:lstStyle/>
          <a:p>
            <a:r>
              <a:rPr lang="en-US" dirty="0"/>
              <a:t>Activity 1</a:t>
            </a:r>
          </a:p>
        </p:txBody>
      </p:sp>
      <p:sp>
        <p:nvSpPr>
          <p:cNvPr id="3" name="Content Placeholder 2">
            <a:extLst>
              <a:ext uri="{FF2B5EF4-FFF2-40B4-BE49-F238E27FC236}">
                <a16:creationId xmlns:a16="http://schemas.microsoft.com/office/drawing/2014/main" id="{59E89C6D-3FB9-473C-2074-61EF4F239018}"/>
              </a:ext>
            </a:extLst>
          </p:cNvPr>
          <p:cNvSpPr>
            <a:spLocks noGrp="1"/>
          </p:cNvSpPr>
          <p:nvPr>
            <p:ph idx="1"/>
          </p:nvPr>
        </p:nvSpPr>
        <p:spPr/>
        <p:txBody>
          <a:bodyPr>
            <a:normAutofit/>
          </a:bodyPr>
          <a:lstStyle/>
          <a:p>
            <a:pPr marL="0" indent="0">
              <a:spcBef>
                <a:spcPts val="0"/>
              </a:spcBef>
              <a:buNone/>
            </a:pPr>
            <a:r>
              <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rPr>
              <a:t>Feature transformation (10 mins)</a:t>
            </a: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Normalize features 1 and 2</a:t>
            </a: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60EB43F-EC57-F42F-4815-C487B645A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
        <p:nvSpPr>
          <p:cNvPr id="5" name="Slide Number Placeholder 4">
            <a:extLst>
              <a:ext uri="{FF2B5EF4-FFF2-40B4-BE49-F238E27FC236}">
                <a16:creationId xmlns:a16="http://schemas.microsoft.com/office/drawing/2014/main" id="{7876D8F7-29DD-DD32-4CFC-68DB74EBB1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85937BB5-784F-47DF-7C05-0863C98C624A}"/>
              </a:ext>
            </a:extLst>
          </p:cNvPr>
          <p:cNvGrpSpPr/>
          <p:nvPr/>
        </p:nvGrpSpPr>
        <p:grpSpPr>
          <a:xfrm>
            <a:off x="1238600" y="3240132"/>
            <a:ext cx="3972622" cy="2462310"/>
            <a:chOff x="1119331" y="3185467"/>
            <a:chExt cx="3972622" cy="2462310"/>
          </a:xfrm>
        </p:grpSpPr>
        <p:pic>
          <p:nvPicPr>
            <p:cNvPr id="6" name="Picture 5">
              <a:extLst>
                <a:ext uri="{FF2B5EF4-FFF2-40B4-BE49-F238E27FC236}">
                  <a16:creationId xmlns:a16="http://schemas.microsoft.com/office/drawing/2014/main" id="{EBF2B545-D4A4-D3B0-073F-6D916CAE0E5B}"/>
                </a:ext>
              </a:extLst>
            </p:cNvPr>
            <p:cNvPicPr>
              <a:picLocks noChangeAspect="1"/>
            </p:cNvPicPr>
            <p:nvPr/>
          </p:nvPicPr>
          <p:blipFill>
            <a:blip r:embed="rId3"/>
            <a:stretch>
              <a:fillRect/>
            </a:stretch>
          </p:blipFill>
          <p:spPr>
            <a:xfrm>
              <a:off x="1119331" y="3185467"/>
              <a:ext cx="3972622" cy="2462310"/>
            </a:xfrm>
            <a:prstGeom prst="rect">
              <a:avLst/>
            </a:prstGeom>
          </p:spPr>
        </p:pic>
        <p:sp>
          <p:nvSpPr>
            <p:cNvPr id="7" name="Rectangle 6">
              <a:extLst>
                <a:ext uri="{FF2B5EF4-FFF2-40B4-BE49-F238E27FC236}">
                  <a16:creationId xmlns:a16="http://schemas.microsoft.com/office/drawing/2014/main" id="{936265DF-A64E-9907-7B04-802A40903833}"/>
                </a:ext>
              </a:extLst>
            </p:cNvPr>
            <p:cNvSpPr/>
            <p:nvPr/>
          </p:nvSpPr>
          <p:spPr>
            <a:xfrm>
              <a:off x="3815359" y="3825135"/>
              <a:ext cx="1154205" cy="17159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D3856D54-CCB5-090A-CE52-ADD804E852C0}"/>
              </a:ext>
            </a:extLst>
          </p:cNvPr>
          <p:cNvPicPr>
            <a:picLocks noChangeAspect="1"/>
          </p:cNvPicPr>
          <p:nvPr/>
        </p:nvPicPr>
        <p:blipFill>
          <a:blip r:embed="rId4"/>
          <a:stretch>
            <a:fillRect/>
          </a:stretch>
        </p:blipFill>
        <p:spPr>
          <a:xfrm>
            <a:off x="6577819" y="2083613"/>
            <a:ext cx="2702569" cy="739100"/>
          </a:xfrm>
          <a:prstGeom prst="rect">
            <a:avLst/>
          </a:prstGeom>
        </p:spPr>
      </p:pic>
    </p:spTree>
    <p:extLst>
      <p:ext uri="{BB962C8B-B14F-4D97-AF65-F5344CB8AC3E}">
        <p14:creationId xmlns:p14="http://schemas.microsoft.com/office/powerpoint/2010/main" val="2304646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0056-6502-13E6-148C-23F331C907BF}"/>
              </a:ext>
            </a:extLst>
          </p:cNvPr>
          <p:cNvSpPr>
            <a:spLocks noGrp="1"/>
          </p:cNvSpPr>
          <p:nvPr>
            <p:ph type="title"/>
          </p:nvPr>
        </p:nvSpPr>
        <p:spPr/>
        <p:txBody>
          <a:bodyPr/>
          <a:lstStyle/>
          <a:p>
            <a:r>
              <a:rPr lang="en-US" dirty="0"/>
              <a:t>Activity 1</a:t>
            </a:r>
          </a:p>
        </p:txBody>
      </p:sp>
      <p:sp>
        <p:nvSpPr>
          <p:cNvPr id="3" name="Content Placeholder 2">
            <a:extLst>
              <a:ext uri="{FF2B5EF4-FFF2-40B4-BE49-F238E27FC236}">
                <a16:creationId xmlns:a16="http://schemas.microsoft.com/office/drawing/2014/main" id="{59E89C6D-3FB9-473C-2074-61EF4F239018}"/>
              </a:ext>
            </a:extLst>
          </p:cNvPr>
          <p:cNvSpPr>
            <a:spLocks noGrp="1"/>
          </p:cNvSpPr>
          <p:nvPr>
            <p:ph idx="1"/>
          </p:nvPr>
        </p:nvSpPr>
        <p:spPr/>
        <p:txBody>
          <a:bodyPr>
            <a:normAutofit/>
          </a:bodyPr>
          <a:lstStyle/>
          <a:p>
            <a:pPr marL="0" indent="0">
              <a:spcBef>
                <a:spcPts val="0"/>
              </a:spcBef>
              <a:buNone/>
            </a:pPr>
            <a:r>
              <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rPr>
              <a:t>Feature transformation</a:t>
            </a: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Python code</a:t>
            </a:r>
          </a:p>
          <a:p>
            <a:pPr marL="0" indent="0">
              <a:spcBef>
                <a:spcPts val="0"/>
              </a:spcBef>
              <a:buNone/>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60EB43F-EC57-F42F-4815-C487B645A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
        <p:nvSpPr>
          <p:cNvPr id="5" name="Slide Number Placeholder 4">
            <a:extLst>
              <a:ext uri="{FF2B5EF4-FFF2-40B4-BE49-F238E27FC236}">
                <a16:creationId xmlns:a16="http://schemas.microsoft.com/office/drawing/2014/main" id="{7876D8F7-29DD-DD32-4CFC-68DB74EBB1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F51FD30-87CE-4F14-77F3-CAEDD5FCACB2}"/>
              </a:ext>
            </a:extLst>
          </p:cNvPr>
          <p:cNvPicPr>
            <a:picLocks noChangeAspect="1"/>
          </p:cNvPicPr>
          <p:nvPr/>
        </p:nvPicPr>
        <p:blipFill>
          <a:blip r:embed="rId3"/>
          <a:stretch>
            <a:fillRect/>
          </a:stretch>
        </p:blipFill>
        <p:spPr>
          <a:xfrm>
            <a:off x="4693155" y="1633524"/>
            <a:ext cx="5780024" cy="4035312"/>
          </a:xfrm>
          <a:prstGeom prst="rect">
            <a:avLst/>
          </a:prstGeom>
        </p:spPr>
      </p:pic>
    </p:spTree>
    <p:extLst>
      <p:ext uri="{BB962C8B-B14F-4D97-AF65-F5344CB8AC3E}">
        <p14:creationId xmlns:p14="http://schemas.microsoft.com/office/powerpoint/2010/main" val="4194449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In general, it is a good idea to try both (standardization, normalization) techniques and see which one works best. </a:t>
            </a:r>
          </a:p>
          <a:p>
            <a:r>
              <a:rPr lang="en-US" sz="2000" dirty="0"/>
              <a:t>Feature scaling is mainly required for gradient descent-based MLA such as the LR and ANN, and distanced-based such as the k-nearest neighbors algorithm and support vector machine. </a:t>
            </a:r>
          </a:p>
          <a:p>
            <a:r>
              <a:rPr lang="en-US" sz="2000" dirty="0"/>
              <a:t>Tree-based such as RF and XGBoost MLAs are fairly insensitive to monotonic transformations</a:t>
            </a:r>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114789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u="sng" dirty="0"/>
              <a:t>Encoding categorical variables</a:t>
            </a:r>
          </a:p>
          <a:p>
            <a:r>
              <a:rPr lang="en-US" sz="2000" dirty="0"/>
              <a:t>categorical variables are variables that take on a limited number of discrete values, such as “machine1”, “machine2”, or “machine3”</a:t>
            </a:r>
          </a:p>
          <a:p>
            <a:r>
              <a:rPr lang="en-US" sz="2000" dirty="0"/>
              <a:t>These variables need to be transformed into numerical variables so that they can be used in ML models</a:t>
            </a:r>
          </a:p>
          <a:p>
            <a:r>
              <a:rPr lang="en-US" sz="2000" dirty="0"/>
              <a:t>One-hot encoding or binary encoding</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1FA94E2E-4FA0-9338-42E2-F5CB0B89E3B4}"/>
              </a:ext>
            </a:extLst>
          </p:cNvPr>
          <p:cNvPicPr>
            <a:picLocks noChangeAspect="1"/>
          </p:cNvPicPr>
          <p:nvPr/>
        </p:nvPicPr>
        <p:blipFill rotWithShape="1">
          <a:blip r:embed="rId3"/>
          <a:srcRect b="56023"/>
          <a:stretch/>
        </p:blipFill>
        <p:spPr>
          <a:xfrm>
            <a:off x="832009" y="4284635"/>
            <a:ext cx="4494831" cy="1529251"/>
          </a:xfrm>
          <a:prstGeom prst="rect">
            <a:avLst/>
          </a:prstGeom>
        </p:spPr>
      </p:pic>
      <p:pic>
        <p:nvPicPr>
          <p:cNvPr id="6" name="Picture 5">
            <a:extLst>
              <a:ext uri="{FF2B5EF4-FFF2-40B4-BE49-F238E27FC236}">
                <a16:creationId xmlns:a16="http://schemas.microsoft.com/office/drawing/2014/main" id="{66CC65BB-5846-4E66-E07D-9718847B9740}"/>
              </a:ext>
            </a:extLst>
          </p:cNvPr>
          <p:cNvPicPr>
            <a:picLocks noChangeAspect="1"/>
          </p:cNvPicPr>
          <p:nvPr/>
        </p:nvPicPr>
        <p:blipFill>
          <a:blip r:embed="rId4"/>
          <a:stretch>
            <a:fillRect/>
          </a:stretch>
        </p:blipFill>
        <p:spPr>
          <a:xfrm>
            <a:off x="6304989" y="4381756"/>
            <a:ext cx="3069983" cy="1474200"/>
          </a:xfrm>
          <a:prstGeom prst="rect">
            <a:avLst/>
          </a:prstGeom>
        </p:spPr>
      </p:pic>
    </p:spTree>
    <p:extLst>
      <p:ext uri="{BB962C8B-B14F-4D97-AF65-F5344CB8AC3E}">
        <p14:creationId xmlns:p14="http://schemas.microsoft.com/office/powerpoint/2010/main" val="731839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Remarks</a:t>
            </a:r>
          </a:p>
          <a:p>
            <a:r>
              <a:rPr lang="en-US" sz="2000" dirty="0"/>
              <a:t>Whereas some MLA are sensitive to some pre-processing steps, others are virtually invariant. </a:t>
            </a:r>
          </a:p>
          <a:p>
            <a:r>
              <a:rPr lang="en-US" sz="2000" dirty="0"/>
              <a:t>Choice of feature transformation techniques depends on the specific problem and data being analyzed</a:t>
            </a:r>
          </a:p>
          <a:p>
            <a:r>
              <a:rPr lang="en-US" sz="2000" dirty="0"/>
              <a:t>Trial and error process to determine which techniques work best for a particular data set and machine learning model</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767433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a:t>Feature preprocessing</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fontScale="92500"/>
          </a:bodyPr>
          <a:lstStyle/>
          <a:p>
            <a:pPr marL="0" indent="0">
              <a:buNone/>
            </a:pPr>
            <a:r>
              <a:rPr lang="en-US" sz="2000" b="1" dirty="0"/>
              <a:t>Chapter remarks</a:t>
            </a:r>
          </a:p>
          <a:p>
            <a:r>
              <a:rPr lang="en-US" sz="2200" dirty="0"/>
              <a:t>Success in solving the pattern classification problem highly relies on the effective application of domain knowledge to generate the raw data</a:t>
            </a:r>
          </a:p>
          <a:p>
            <a:r>
              <a:rPr lang="en-US" sz="2200" dirty="0"/>
              <a:t>Feature engineering techniques to create features, select the most important ones, and preprocess them to create the learning data set </a:t>
            </a:r>
          </a:p>
          <a:p>
            <a:r>
              <a:rPr lang="en-US" sz="2200" dirty="0"/>
              <a:t>Iterative approach that requires feedback loops focused at improving the solution process</a:t>
            </a:r>
          </a:p>
          <a:p>
            <a:r>
              <a:rPr lang="en-US" sz="2200" dirty="0"/>
              <a:t>Accessing the data and blindly applying a MLA is not a good practice</a:t>
            </a:r>
          </a:p>
          <a:p>
            <a:r>
              <a:rPr lang="en-US" sz="2200" dirty="0"/>
              <a:t>Before the learning process, it is important to visualize the features, study their importance and redundancy, and address the technical challenges, such as missing records, outliers, diverse scales, etc. </a:t>
            </a:r>
          </a:p>
          <a:p>
            <a:r>
              <a:rPr lang="en-US" sz="2200" dirty="0"/>
              <a:t>Important to understand how the MLA works before preprocessing the data. </a:t>
            </a:r>
          </a:p>
          <a:p>
            <a:r>
              <a:rPr lang="en-US" sz="2200" dirty="0"/>
              <a:t>This understanding would help the Quality 4.0 engineers to create the right data set for the chosen MLA</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68556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8" y="640080"/>
            <a:ext cx="6967153" cy="4018341"/>
          </a:xfrm>
          <a:noFill/>
        </p:spPr>
        <p:txBody>
          <a:bodyPr vert="horz" lIns="91440" tIns="45720" rIns="91440" bIns="45720" rtlCol="0" anchor="b">
            <a:normAutofit fontScale="90000"/>
          </a:bodyPr>
          <a:lstStyle/>
          <a:p>
            <a:pPr algn="l"/>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br>
              <a:rPr lang="en-US" sz="3600" dirty="0">
                <a:solidFill>
                  <a:schemeClr val="tx1"/>
                </a:solidFill>
              </a:rPr>
            </a:br>
            <a:r>
              <a:rPr lang="en-US" sz="4000" dirty="0">
                <a:solidFill>
                  <a:schemeClr val="tx1"/>
                </a:solidFill>
              </a:rPr>
              <a:t>Chapter 7: Classifier Development</a:t>
            </a:r>
            <a:br>
              <a:rPr lang="en-US" sz="4000" dirty="0">
                <a:solidFill>
                  <a:schemeClr val="tx1"/>
                </a:solidFill>
              </a:rPr>
            </a:br>
            <a:br>
              <a:rPr lang="en-US" sz="4000" dirty="0">
                <a:solidFill>
                  <a:schemeClr val="tx1"/>
                </a:solidFill>
              </a:rPr>
            </a:br>
            <a:br>
              <a:rPr lang="en-US" sz="4000" dirty="0">
                <a:solidFill>
                  <a:schemeClr val="tx1"/>
                </a:solidFill>
              </a:rPr>
            </a:br>
            <a:br>
              <a:rPr lang="en-US" sz="4000" dirty="0">
                <a:solidFill>
                  <a:schemeClr val="tx1"/>
                </a:solidFill>
              </a:rPr>
            </a:br>
            <a:br>
              <a:rPr lang="en-US" sz="4000" dirty="0">
                <a:solidFill>
                  <a:schemeClr val="tx1"/>
                </a:solidFill>
              </a:rPr>
            </a:br>
            <a:endParaRPr lang="en-US" sz="4000" b="0" dirty="0">
              <a:solidFill>
                <a:schemeClr val="tx1"/>
              </a:solidFill>
            </a:endParaRPr>
          </a:p>
        </p:txBody>
      </p:sp>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FB8A9008-E488-6869-81A0-E421D875A5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grpSp>
        <p:nvGrpSpPr>
          <p:cNvPr id="7" name="Group 6">
            <a:extLst>
              <a:ext uri="{FF2B5EF4-FFF2-40B4-BE49-F238E27FC236}">
                <a16:creationId xmlns:a16="http://schemas.microsoft.com/office/drawing/2014/main" id="{0AD195D8-E77E-E065-88E4-66D5DDE385C3}"/>
              </a:ext>
            </a:extLst>
          </p:cNvPr>
          <p:cNvGrpSpPr/>
          <p:nvPr/>
        </p:nvGrpSpPr>
        <p:grpSpPr>
          <a:xfrm>
            <a:off x="-35857" y="10"/>
            <a:ext cx="4690154" cy="6857990"/>
            <a:chOff x="-35857" y="10"/>
            <a:chExt cx="4690154" cy="6857990"/>
          </a:xfrm>
        </p:grpSpPr>
        <p:pic>
          <p:nvPicPr>
            <p:cNvPr id="5" name="Content Placeholder 5" descr="Graphical user interface, application">
              <a:extLst>
                <a:ext uri="{FF2B5EF4-FFF2-40B4-BE49-F238E27FC236}">
                  <a16:creationId xmlns:a16="http://schemas.microsoft.com/office/drawing/2014/main" id="{A1A5F3FE-A72D-C2EC-44E9-4F4D7B72623B}"/>
                </a:ext>
              </a:extLst>
            </p:cNvPr>
            <p:cNvPicPr>
              <a:picLocks noChangeAspect="1"/>
            </p:cNvPicPr>
            <p:nvPr/>
          </p:nvPicPr>
          <p:blipFill rotWithShape="1">
            <a:blip r:embed="rId4">
              <a:extLst>
                <a:ext uri="{28A0092B-C50C-407E-A947-70E740481C1C}">
                  <a14:useLocalDpi xmlns:a14="http://schemas.microsoft.com/office/drawing/2010/main" val="0"/>
                </a:ext>
              </a:extLst>
            </a:blip>
            <a:srcRect r="1" b="1647"/>
            <a:stretch/>
          </p:blipFill>
          <p:spPr>
            <a:xfrm>
              <a:off x="-35857" y="10"/>
              <a:ext cx="4654296" cy="6857990"/>
            </a:xfrm>
            <a:prstGeom prst="rect">
              <a:avLst/>
            </a:prstGeom>
          </p:spPr>
        </p:pic>
        <p:pic>
          <p:nvPicPr>
            <p:cNvPr id="3" name="Picture 2" descr="Elsevier, logo Icon in Vector Logo">
              <a:extLst>
                <a:ext uri="{FF2B5EF4-FFF2-40B4-BE49-F238E27FC236}">
                  <a16:creationId xmlns:a16="http://schemas.microsoft.com/office/drawing/2014/main" id="{5FBBB364-D2FC-D7C7-D303-A629EA9990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8206" y="5927140"/>
              <a:ext cx="1016091" cy="508046"/>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8">
            <a:extLst>
              <a:ext uri="{FF2B5EF4-FFF2-40B4-BE49-F238E27FC236}">
                <a16:creationId xmlns:a16="http://schemas.microsoft.com/office/drawing/2014/main" id="{053BEA54-480D-4277-DD46-792F3548254A}"/>
              </a:ext>
            </a:extLst>
          </p:cNvPr>
          <p:cNvPicPr>
            <a:picLocks noChangeAspect="1"/>
          </p:cNvPicPr>
          <p:nvPr/>
        </p:nvPicPr>
        <p:blipFill>
          <a:blip r:embed="rId6"/>
          <a:stretch>
            <a:fillRect/>
          </a:stretch>
        </p:blipFill>
        <p:spPr>
          <a:xfrm>
            <a:off x="6939947" y="2296754"/>
            <a:ext cx="2705109" cy="4373259"/>
          </a:xfrm>
          <a:prstGeom prst="rect">
            <a:avLst/>
          </a:prstGeom>
        </p:spPr>
      </p:pic>
    </p:spTree>
    <p:extLst>
      <p:ext uri="{BB962C8B-B14F-4D97-AF65-F5344CB8AC3E}">
        <p14:creationId xmlns:p14="http://schemas.microsoft.com/office/powerpoint/2010/main" val="1598324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Classifier development</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Before applying the MLAs to the learning data set, it is important to:</a:t>
            </a:r>
          </a:p>
          <a:p>
            <a:pPr lvl="1"/>
            <a:r>
              <a:rPr lang="en-US" sz="1600" dirty="0"/>
              <a:t>Understand the ML modeling paradigms</a:t>
            </a:r>
          </a:p>
          <a:p>
            <a:pPr lvl="1"/>
            <a:r>
              <a:rPr lang="en-US" sz="1600" dirty="0"/>
              <a:t>How to efficiently train them</a:t>
            </a:r>
          </a:p>
          <a:p>
            <a:pPr lvl="1"/>
            <a:r>
              <a:rPr lang="en-US" sz="1600" dirty="0"/>
              <a:t>Define the classification threshold (CT)</a:t>
            </a:r>
          </a:p>
          <a:p>
            <a:r>
              <a:rPr lang="en-US" sz="2000" dirty="0"/>
              <a:t>Since there are hundreds of MLA, testing all of them may not be a feasible or efficient task. Probably not even required</a:t>
            </a:r>
          </a:p>
          <a:p>
            <a:r>
              <a:rPr lang="en-US" sz="2000" dirty="0"/>
              <a:t>Random forest (RF), and XGBoost are studied in this training</a:t>
            </a:r>
          </a:p>
          <a:p>
            <a:r>
              <a:rPr lang="en-US" sz="2000" dirty="0"/>
              <a:t>They have shown superior performance solving real complex problems in the Kaggle competitions</a:t>
            </a:r>
          </a:p>
          <a:p>
            <a:r>
              <a:rPr lang="en-US" sz="2000" dirty="0"/>
              <a:t>Each MLA are described from high level perspective:</a:t>
            </a:r>
          </a:p>
          <a:p>
            <a:pPr lvl="1"/>
            <a:r>
              <a:rPr lang="en-US" sz="1600" dirty="0"/>
              <a:t>How they work</a:t>
            </a:r>
          </a:p>
          <a:p>
            <a:pPr lvl="1"/>
            <a:r>
              <a:rPr lang="en-US" sz="1600" dirty="0"/>
              <a:t>Their hyperparameters</a:t>
            </a:r>
          </a:p>
          <a:p>
            <a:pPr lvl="1"/>
            <a:r>
              <a:rPr lang="en-US" sz="1600" dirty="0"/>
              <a:t>Training strategies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97061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t>Classifier development</a:t>
            </a:r>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Classifier is the most important component of the learning quality control (LQC) system</a:t>
            </a:r>
          </a:p>
          <a:p>
            <a:r>
              <a:rPr lang="en-US" sz="2000" dirty="0"/>
              <a:t>This phase defines the success of the project</a:t>
            </a:r>
          </a:p>
          <a:p>
            <a:r>
              <a:rPr lang="en-US" sz="2000" dirty="0"/>
              <a:t>Measures of classification performance and/or the committed 𝛼 and 𝛽 errors of the classifier in the test set, are compared with the project requirements to determine if the quality problem has been successfully solved or addressed</a:t>
            </a:r>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826154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pPr algn="l"/>
            <a:r>
              <a:rPr lang="en-US" sz="5600" dirty="0">
                <a:solidFill>
                  <a:schemeClr val="tx1"/>
                </a:solidFill>
              </a:rPr>
              <a:t>Modeling paradigms</a:t>
            </a:r>
            <a:endParaRPr lang="en-US" sz="5600" b="0" dirty="0">
              <a:solidFill>
                <a:schemeClr val="tx1"/>
              </a:solidFill>
            </a:endParaRPr>
          </a:p>
        </p:txBody>
      </p:sp>
      <p:pic>
        <p:nvPicPr>
          <p:cNvPr id="3" name="Picture 2">
            <a:extLst>
              <a:ext uri="{FF2B5EF4-FFF2-40B4-BE49-F238E27FC236}">
                <a16:creationId xmlns:a16="http://schemas.microsoft.com/office/drawing/2014/main" id="{3A6693C8-13AA-C167-7CD9-4E55AF9F32C9}"/>
              </a:ext>
            </a:extLst>
          </p:cNvPr>
          <p:cNvPicPr>
            <a:picLocks noChangeAspect="1"/>
          </p:cNvPicPr>
          <p:nvPr/>
        </p:nvPicPr>
        <p:blipFill rotWithShape="1">
          <a:blip r:embed="rId3">
            <a:extLst>
              <a:ext uri="{28A0092B-C50C-407E-A947-70E740481C1C}">
                <a14:useLocalDpi xmlns:a14="http://schemas.microsoft.com/office/drawing/2010/main" val="0"/>
              </a:ext>
            </a:extLst>
          </a:blip>
          <a:srcRect r="1" b="1647"/>
          <a:stretch/>
        </p:blipFill>
        <p:spPr>
          <a:xfrm>
            <a:off x="1" y="10"/>
            <a:ext cx="4654296" cy="6857990"/>
          </a:xfrm>
          <a:prstGeom prst="rect">
            <a:avLst/>
          </a:prstGeom>
        </p:spPr>
      </p:pic>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D3B69-7032-5E04-99D8-DF4AFF7C8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463819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Statistical versus machine learning modeling</a:t>
            </a:r>
          </a:p>
          <a:p>
            <a:r>
              <a:rPr lang="en-US" sz="2000" dirty="0"/>
              <a:t>ML modeling and statistical modeling are two approaches to building models that can make predictions or inferences based on data</a:t>
            </a:r>
          </a:p>
          <a:p>
            <a:r>
              <a:rPr lang="en-US" sz="2000" dirty="0"/>
              <a:t>Statistical modeling is more focused on understanding the data and making inferences</a:t>
            </a:r>
          </a:p>
          <a:p>
            <a:r>
              <a:rPr lang="en-US" sz="2000" dirty="0"/>
              <a:t>ML modeling is more focused on accurately predicting outcomes based on the data</a:t>
            </a:r>
          </a:p>
          <a:p>
            <a:r>
              <a:rPr lang="en-US" sz="2000" dirty="0"/>
              <a:t>Providing causal explanations is a challenging task, as the most powerful MLA such as ANN and XGBoost are considered black boxes</a:t>
            </a:r>
          </a:p>
          <a:p>
            <a:r>
              <a:rPr lang="en-US" sz="2000" dirty="0"/>
              <a:t>Classification trees or linear regression models are highly explainable, enabling causation efforts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415190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Observational versus experimental data</a:t>
            </a:r>
          </a:p>
          <a:p>
            <a:r>
              <a:rPr lang="en-US" sz="2000" dirty="0"/>
              <a:t>Observational data and experimental data are two types of data that are often used in scientific research and ML modeling</a:t>
            </a:r>
          </a:p>
          <a:p>
            <a:r>
              <a:rPr lang="en-US" sz="2000" dirty="0"/>
              <a:t>Observational data is collected by observing and measuring the process, without any direct intervention or manipulation by the observer</a:t>
            </a:r>
          </a:p>
          <a:p>
            <a:r>
              <a:rPr lang="en-US" sz="2000" dirty="0"/>
              <a:t>Process engineering notions are used to observe the process using connected devices, such as smart sensors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975138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Experimental data is collected through direct manipulation of the system or phenomenon being studied</a:t>
            </a:r>
          </a:p>
          <a:p>
            <a:r>
              <a:rPr lang="en-US" sz="2000" dirty="0"/>
              <a:t>Typically involves the use of controlled experiments, where one or more variables are manipulated, and the outcomes are observed and measured</a:t>
            </a:r>
          </a:p>
          <a:p>
            <a:r>
              <a:rPr lang="en-US" sz="2000" dirty="0"/>
              <a:t>In ML modeling, both observational data and experimental data can be used to train predictive models</a:t>
            </a:r>
          </a:p>
          <a:p>
            <a:r>
              <a:rPr lang="en-US" sz="2000" dirty="0"/>
              <a:t>When working with observational data, each feature must be evaluated from an engineering or physics perspective before the training process to ensure no spurious patterns are learned</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031702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Data snooping</a:t>
            </a:r>
          </a:p>
          <a:p>
            <a:r>
              <a:rPr lang="en-US" sz="2000" dirty="0"/>
              <a:t>Data snooping, also called data fishing or data dredging, is the inappropriate use of data mining techniques to find statistically significant patterns in data or to uncover misleading relationships</a:t>
            </a:r>
          </a:p>
          <a:p>
            <a:r>
              <a:rPr lang="en-US" sz="2000" dirty="0"/>
              <a:t>Data snooping refers to statistical inference that the researcher decides to perform after looking at the data</a:t>
            </a:r>
          </a:p>
          <a:p>
            <a:r>
              <a:rPr lang="en-US" sz="2000" dirty="0"/>
              <a:t>In statistical modeling, data snooping can occur when researchers test multiple hypotheses on the same data set and select the hypothesis that provides the best fit to the data, without correcting for the multiple comparisons</a:t>
            </a:r>
          </a:p>
          <a:p>
            <a:r>
              <a:rPr lang="en-US" sz="2000" dirty="0"/>
              <a:t>This can lead to spurious findings and inflated Type I error rates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869739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Data snooping</a:t>
            </a:r>
          </a:p>
          <a:p>
            <a:r>
              <a:rPr lang="en-US" sz="2000" dirty="0"/>
              <a:t>Data snooping, also called data fishing or data dredging, is the inappropriate use of data mining techniques to find statistically significant patterns in data or to uncover misleading relationships</a:t>
            </a:r>
          </a:p>
          <a:p>
            <a:r>
              <a:rPr lang="en-US" sz="2000" dirty="0"/>
              <a:t>Data snooping refers to statistical inference that the researcher decides to perform after looking at the data</a:t>
            </a:r>
          </a:p>
          <a:p>
            <a:r>
              <a:rPr lang="en-US" sz="2000" dirty="0"/>
              <a:t>In statistical modeling, data snooping can occur when researchers test multiple hypotheses on the same data set and select the hypothesis that provides the best fit to the data, without correcting for the multiple comparisons</a:t>
            </a:r>
          </a:p>
          <a:p>
            <a:r>
              <a:rPr lang="en-US" sz="2000" dirty="0"/>
              <a:t>This can lead to spurious findings and inflated Type I error rates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09608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In ML, data snooping can occur when researchers use the same data to both train and test a model, without using a separate validation or test set</a:t>
            </a:r>
          </a:p>
          <a:p>
            <a:r>
              <a:rPr lang="en-US" sz="2000" dirty="0"/>
              <a:t>May lead to over-fitting, where the model fits the training data too closely and does not generalize well to new data</a:t>
            </a:r>
          </a:p>
          <a:p>
            <a:r>
              <a:rPr lang="en-US" sz="2000" dirty="0"/>
              <a:t>To avoid data snooping, it is important to use a separate validation or test set to evaluate the performance of a model</a:t>
            </a:r>
          </a:p>
          <a:p>
            <a:r>
              <a:rPr lang="en-US" sz="2000" dirty="0"/>
              <a:t>This can help to provide an unbiased estimate of the performance of the model on new data</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70157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Accuracy vs Interpretability</a:t>
            </a:r>
          </a:p>
          <a:p>
            <a:r>
              <a:rPr lang="en-US" sz="2000" dirty="0"/>
              <a:t>One of the most important trade-offs quality engineers must be aware of, is posed by the prediction ability (accuracy) of a model versus its causal explanation or Interpretability</a:t>
            </a:r>
          </a:p>
          <a:p>
            <a:r>
              <a:rPr lang="en-US" sz="2000" dirty="0"/>
              <a:t>Trade-off should be considered from the beginning of the project, as it guides the solution process</a:t>
            </a:r>
          </a:p>
          <a:p>
            <a:r>
              <a:rPr lang="en-US" sz="2000" dirty="0"/>
              <a:t>Accuracy refers to the ability of a MLA to predict outcomes based on input data. </a:t>
            </a:r>
          </a:p>
          <a:p>
            <a:r>
              <a:rPr lang="en-US" sz="2000" dirty="0"/>
              <a:t>This is typically the primary focus of the LQC systems</a:t>
            </a:r>
          </a:p>
          <a:p>
            <a:r>
              <a:rPr lang="en-US" sz="2000" dirty="0"/>
              <a:t>If the classifier cannot predict, it cannot be used for any further activity, such as root cause analysis.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697223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Causal explanation is the ability of an MLA to explain why a particular prediction was made</a:t>
            </a:r>
          </a:p>
          <a:p>
            <a:r>
              <a:rPr lang="en-US" sz="2000" dirty="0"/>
              <a:t>Interpretability enables to understand the underlying causes generating the defective manufacturing items</a:t>
            </a:r>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28743766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Model selection</a:t>
            </a:r>
          </a:p>
          <a:p>
            <a:r>
              <a:rPr lang="en-US" sz="2000" dirty="0"/>
              <a:t>Model selection methods help to solve the bias-variance trade-off by selecting the right complexity</a:t>
            </a:r>
          </a:p>
          <a:p>
            <a:r>
              <a:rPr lang="en-US" sz="2000" dirty="0"/>
              <a:t>Founded on the principle of parsimony</a:t>
            </a:r>
          </a:p>
          <a:p>
            <a:r>
              <a:rPr lang="en-US" sz="2000" dirty="0"/>
              <a:t>Usually reward for prediction ability and penalize for model complexity</a:t>
            </a:r>
          </a:p>
          <a:p>
            <a:r>
              <a:rPr lang="en-US" sz="2000" dirty="0"/>
              <a:t>Complexity refers to the number of features or parameters in the model</a:t>
            </a:r>
          </a:p>
          <a:p>
            <a:r>
              <a:rPr lang="en-US" sz="2000" dirty="0"/>
              <a:t>Parsimonious modeling in ML refers to the process of building a model with a minimal number of features or parameters while still achieving good predictive performance</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5545426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Modeling paradigms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Benefits</a:t>
            </a:r>
          </a:p>
          <a:p>
            <a:r>
              <a:rPr lang="en-US" sz="2000" dirty="0"/>
              <a:t>Simplicity</a:t>
            </a:r>
          </a:p>
          <a:p>
            <a:r>
              <a:rPr lang="en-US" sz="2000" dirty="0"/>
              <a:t>Computational efficiency</a:t>
            </a:r>
          </a:p>
          <a:p>
            <a:r>
              <a:rPr lang="en-US" sz="2000" dirty="0"/>
              <a:t>Reduced risk of overfitting</a:t>
            </a:r>
          </a:p>
          <a:p>
            <a:r>
              <a:rPr lang="en-US" sz="2000" dirty="0"/>
              <a:t>Improved interpretability</a:t>
            </a:r>
          </a:p>
          <a:p>
            <a:r>
              <a:rPr lang="en-US" sz="2000" dirty="0"/>
              <a:t>Cost-effective</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9906337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0056-6502-13E6-148C-23F331C907BF}"/>
              </a:ext>
            </a:extLst>
          </p:cNvPr>
          <p:cNvSpPr>
            <a:spLocks noGrp="1"/>
          </p:cNvSpPr>
          <p:nvPr>
            <p:ph type="title"/>
          </p:nvPr>
        </p:nvSpPr>
        <p:spPr/>
        <p:txBody>
          <a:bodyPr/>
          <a:lstStyle/>
          <a:p>
            <a:r>
              <a:rPr lang="en-US" dirty="0"/>
              <a:t>Activity 2</a:t>
            </a:r>
          </a:p>
        </p:txBody>
      </p:sp>
      <p:sp>
        <p:nvSpPr>
          <p:cNvPr id="3" name="Content Placeholder 2">
            <a:extLst>
              <a:ext uri="{FF2B5EF4-FFF2-40B4-BE49-F238E27FC236}">
                <a16:creationId xmlns:a16="http://schemas.microsoft.com/office/drawing/2014/main" id="{59E89C6D-3FB9-473C-2074-61EF4F239018}"/>
              </a:ext>
            </a:extLst>
          </p:cNvPr>
          <p:cNvSpPr>
            <a:spLocks noGrp="1"/>
          </p:cNvSpPr>
          <p:nvPr>
            <p:ph idx="1"/>
          </p:nvPr>
        </p:nvSpPr>
        <p:spPr/>
        <p:txBody>
          <a:bodyPr>
            <a:normAutofit/>
          </a:bodyPr>
          <a:lstStyle/>
          <a:p>
            <a:pPr marL="0" indent="0">
              <a:spcBef>
                <a:spcPts val="0"/>
              </a:spcBef>
              <a:buNone/>
            </a:pPr>
            <a:r>
              <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rPr>
              <a:t>Model selection (10mins)</a:t>
            </a: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60EB43F-EC57-F42F-4815-C487B645A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
        <p:nvSpPr>
          <p:cNvPr id="5" name="Slide Number Placeholder 4">
            <a:extLst>
              <a:ext uri="{FF2B5EF4-FFF2-40B4-BE49-F238E27FC236}">
                <a16:creationId xmlns:a16="http://schemas.microsoft.com/office/drawing/2014/main" id="{7876D8F7-29DD-DD32-4CFC-68DB74EBB1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217636A-C953-67B0-EBC4-2B638D42B942}"/>
              </a:ext>
            </a:extLst>
          </p:cNvPr>
          <p:cNvPicPr>
            <a:picLocks noChangeAspect="1"/>
          </p:cNvPicPr>
          <p:nvPr/>
        </p:nvPicPr>
        <p:blipFill>
          <a:blip r:embed="rId3"/>
          <a:stretch>
            <a:fillRect/>
          </a:stretch>
        </p:blipFill>
        <p:spPr>
          <a:xfrm>
            <a:off x="4043297" y="1706084"/>
            <a:ext cx="7698842" cy="2586977"/>
          </a:xfrm>
          <a:prstGeom prst="rect">
            <a:avLst/>
          </a:prstGeom>
        </p:spPr>
      </p:pic>
      <p:pic>
        <p:nvPicPr>
          <p:cNvPr id="11" name="Picture 10">
            <a:extLst>
              <a:ext uri="{FF2B5EF4-FFF2-40B4-BE49-F238E27FC236}">
                <a16:creationId xmlns:a16="http://schemas.microsoft.com/office/drawing/2014/main" id="{D925715C-E70E-17F6-8B25-9E57278DF7EF}"/>
              </a:ext>
            </a:extLst>
          </p:cNvPr>
          <p:cNvPicPr>
            <a:picLocks noChangeAspect="1"/>
          </p:cNvPicPr>
          <p:nvPr/>
        </p:nvPicPr>
        <p:blipFill>
          <a:blip r:embed="rId4"/>
          <a:stretch>
            <a:fillRect/>
          </a:stretch>
        </p:blipFill>
        <p:spPr>
          <a:xfrm>
            <a:off x="218270" y="5174973"/>
            <a:ext cx="5202396" cy="1029642"/>
          </a:xfrm>
          <a:prstGeom prst="rect">
            <a:avLst/>
          </a:prstGeom>
        </p:spPr>
      </p:pic>
      <p:grpSp>
        <p:nvGrpSpPr>
          <p:cNvPr id="16" name="Group 15">
            <a:extLst>
              <a:ext uri="{FF2B5EF4-FFF2-40B4-BE49-F238E27FC236}">
                <a16:creationId xmlns:a16="http://schemas.microsoft.com/office/drawing/2014/main" id="{4CE0DF5C-0AEC-BB81-574A-034847DCA717}"/>
              </a:ext>
            </a:extLst>
          </p:cNvPr>
          <p:cNvGrpSpPr/>
          <p:nvPr/>
        </p:nvGrpSpPr>
        <p:grpSpPr>
          <a:xfrm>
            <a:off x="5933879" y="4397562"/>
            <a:ext cx="5808260" cy="1659504"/>
            <a:chOff x="5933879" y="4397562"/>
            <a:chExt cx="5808260" cy="1659504"/>
          </a:xfrm>
        </p:grpSpPr>
        <p:pic>
          <p:nvPicPr>
            <p:cNvPr id="13" name="Picture 12">
              <a:extLst>
                <a:ext uri="{FF2B5EF4-FFF2-40B4-BE49-F238E27FC236}">
                  <a16:creationId xmlns:a16="http://schemas.microsoft.com/office/drawing/2014/main" id="{FB7B5AEC-4E82-090B-F8A8-4EB5137D7990}"/>
                </a:ext>
              </a:extLst>
            </p:cNvPr>
            <p:cNvPicPr>
              <a:picLocks noChangeAspect="1"/>
            </p:cNvPicPr>
            <p:nvPr/>
          </p:nvPicPr>
          <p:blipFill>
            <a:blip r:embed="rId5"/>
            <a:stretch>
              <a:fillRect/>
            </a:stretch>
          </p:blipFill>
          <p:spPr>
            <a:xfrm>
              <a:off x="5933879" y="4397562"/>
              <a:ext cx="5808260" cy="1659504"/>
            </a:xfrm>
            <a:prstGeom prst="rect">
              <a:avLst/>
            </a:prstGeom>
          </p:spPr>
        </p:pic>
        <p:sp>
          <p:nvSpPr>
            <p:cNvPr id="15" name="Rectangle 14">
              <a:extLst>
                <a:ext uri="{FF2B5EF4-FFF2-40B4-BE49-F238E27FC236}">
                  <a16:creationId xmlns:a16="http://schemas.microsoft.com/office/drawing/2014/main" id="{F423B4BF-29A6-E134-01E6-399A4980F9CC}"/>
                </a:ext>
              </a:extLst>
            </p:cNvPr>
            <p:cNvSpPr/>
            <p:nvPr/>
          </p:nvSpPr>
          <p:spPr>
            <a:xfrm>
              <a:off x="10893287" y="5302526"/>
              <a:ext cx="725556" cy="6500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84973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0056-6502-13E6-148C-23F331C907BF}"/>
              </a:ext>
            </a:extLst>
          </p:cNvPr>
          <p:cNvSpPr>
            <a:spLocks noGrp="1"/>
          </p:cNvSpPr>
          <p:nvPr>
            <p:ph type="title"/>
          </p:nvPr>
        </p:nvSpPr>
        <p:spPr/>
        <p:txBody>
          <a:bodyPr/>
          <a:lstStyle/>
          <a:p>
            <a:r>
              <a:rPr lang="en-US" dirty="0"/>
              <a:t>Activity 2</a:t>
            </a:r>
          </a:p>
        </p:txBody>
      </p:sp>
      <p:sp>
        <p:nvSpPr>
          <p:cNvPr id="3" name="Content Placeholder 2">
            <a:extLst>
              <a:ext uri="{FF2B5EF4-FFF2-40B4-BE49-F238E27FC236}">
                <a16:creationId xmlns:a16="http://schemas.microsoft.com/office/drawing/2014/main" id="{59E89C6D-3FB9-473C-2074-61EF4F239018}"/>
              </a:ext>
            </a:extLst>
          </p:cNvPr>
          <p:cNvSpPr>
            <a:spLocks noGrp="1"/>
          </p:cNvSpPr>
          <p:nvPr>
            <p:ph idx="1"/>
          </p:nvPr>
        </p:nvSpPr>
        <p:spPr/>
        <p:txBody>
          <a:bodyPr>
            <a:normAutofit/>
          </a:bodyPr>
          <a:lstStyle/>
          <a:p>
            <a:pPr marL="0" indent="0">
              <a:spcBef>
                <a:spcPts val="0"/>
              </a:spcBef>
              <a:buNone/>
            </a:pPr>
            <a:r>
              <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rPr>
              <a:t>Model selection</a:t>
            </a:r>
          </a:p>
          <a:p>
            <a:pPr>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Candidate models one and three have virtually the same predictive ability G-means= 0.9799 vs G-means= 0.9809</a:t>
            </a:r>
          </a:p>
          <a:p>
            <a:pPr>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However, the latter is an over-complex model (𝑘 = 4 vs 𝑘 = 29), as it seems that the pattern is captured by only four features, and the extra 25 trivial features of the candidate model three add only complexity</a:t>
            </a:r>
          </a:p>
          <a:p>
            <a:pPr>
              <a:spcBef>
                <a:spcPts val="0"/>
              </a:spcBef>
            </a:pPr>
            <a:r>
              <a:rPr lang="en-US" sz="2000" dirty="0">
                <a:latin typeface="Calibri" panose="020F0502020204030204" pitchFamily="34" charset="0"/>
                <a:ea typeface="Calibri" panose="020F0502020204030204" pitchFamily="34" charset="0"/>
                <a:cs typeface="Times New Roman" panose="02020603050405020304" pitchFamily="18" charset="0"/>
              </a:rPr>
              <a:t>Candidate model one is selected with a PMPCD = 0.9202</a:t>
            </a: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highlight>
                <a:srgbClr val="C0C0C0"/>
              </a:highlight>
              <a:latin typeface="Calibri" panose="020F0502020204030204" pitchFamily="34" charset="0"/>
              <a:ea typeface="Calibri" panose="020F0502020204030204" pitchFamily="34" charset="0"/>
              <a:cs typeface="Times New Roman" panose="02020603050405020304" pitchFamily="18" charset="0"/>
            </a:endParaRPr>
          </a:p>
          <a:p>
            <a:pPr>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60EB43F-EC57-F42F-4815-C487B645A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
        <p:nvSpPr>
          <p:cNvPr id="5" name="Slide Number Placeholder 4">
            <a:extLst>
              <a:ext uri="{FF2B5EF4-FFF2-40B4-BE49-F238E27FC236}">
                <a16:creationId xmlns:a16="http://schemas.microsoft.com/office/drawing/2014/main" id="{7876D8F7-29DD-DD32-4CFC-68DB74EBB1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FB7B5AEC-4E82-090B-F8A8-4EB5137D7990}"/>
              </a:ext>
            </a:extLst>
          </p:cNvPr>
          <p:cNvPicPr>
            <a:picLocks noChangeAspect="1"/>
          </p:cNvPicPr>
          <p:nvPr/>
        </p:nvPicPr>
        <p:blipFill>
          <a:blip r:embed="rId3"/>
          <a:stretch>
            <a:fillRect/>
          </a:stretch>
        </p:blipFill>
        <p:spPr>
          <a:xfrm>
            <a:off x="2907415" y="4696846"/>
            <a:ext cx="5808260" cy="1659504"/>
          </a:xfrm>
          <a:prstGeom prst="rect">
            <a:avLst/>
          </a:prstGeom>
        </p:spPr>
      </p:pic>
    </p:spTree>
    <p:extLst>
      <p:ext uri="{BB962C8B-B14F-4D97-AF65-F5344CB8AC3E}">
        <p14:creationId xmlns:p14="http://schemas.microsoft.com/office/powerpoint/2010/main" val="28242317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DFED-7BE8-EE49-8783-2791FFF8B9EC}"/>
              </a:ext>
            </a:extLst>
          </p:cNvPr>
          <p:cNvSpPr>
            <a:spLocks noGrp="1"/>
          </p:cNvSpPr>
          <p:nvPr>
            <p:ph type="title"/>
          </p:nvPr>
        </p:nvSpPr>
        <p:spPr>
          <a:xfrm>
            <a:off x="5277329" y="640080"/>
            <a:ext cx="6274590" cy="4018341"/>
          </a:xfrm>
          <a:noFill/>
        </p:spPr>
        <p:txBody>
          <a:bodyPr vert="horz" lIns="91440" tIns="45720" rIns="91440" bIns="45720" rtlCol="0" anchor="b">
            <a:normAutofit/>
          </a:bodyPr>
          <a:lstStyle/>
          <a:p>
            <a:pPr algn="l"/>
            <a:r>
              <a:rPr lang="en-US" sz="5600" dirty="0">
                <a:solidFill>
                  <a:schemeClr val="tx1"/>
                </a:solidFill>
              </a:rPr>
              <a:t>Machine learning algorithms</a:t>
            </a:r>
            <a:endParaRPr lang="en-US" sz="5600" b="0" dirty="0">
              <a:solidFill>
                <a:schemeClr val="tx1"/>
              </a:solidFill>
            </a:endParaRPr>
          </a:p>
        </p:txBody>
      </p:sp>
      <p:pic>
        <p:nvPicPr>
          <p:cNvPr id="3" name="Picture 2">
            <a:extLst>
              <a:ext uri="{FF2B5EF4-FFF2-40B4-BE49-F238E27FC236}">
                <a16:creationId xmlns:a16="http://schemas.microsoft.com/office/drawing/2014/main" id="{3A6693C8-13AA-C167-7CD9-4E55AF9F32C9}"/>
              </a:ext>
            </a:extLst>
          </p:cNvPr>
          <p:cNvPicPr>
            <a:picLocks noChangeAspect="1"/>
          </p:cNvPicPr>
          <p:nvPr/>
        </p:nvPicPr>
        <p:blipFill rotWithShape="1">
          <a:blip r:embed="rId3">
            <a:extLst>
              <a:ext uri="{28A0092B-C50C-407E-A947-70E740481C1C}">
                <a14:useLocalDpi xmlns:a14="http://schemas.microsoft.com/office/drawing/2010/main" val="0"/>
              </a:ext>
            </a:extLst>
          </a:blip>
          <a:srcRect r="1" b="1647"/>
          <a:stretch/>
        </p:blipFill>
        <p:spPr>
          <a:xfrm>
            <a:off x="1" y="10"/>
            <a:ext cx="4654296" cy="6857990"/>
          </a:xfrm>
          <a:prstGeom prst="rect">
            <a:avLst/>
          </a:prstGeom>
        </p:spPr>
      </p:pic>
      <p:sp>
        <p:nvSpPr>
          <p:cNvPr id="4" name="Slide Number Placeholder 3">
            <a:extLst>
              <a:ext uri="{FF2B5EF4-FFF2-40B4-BE49-F238E27FC236}">
                <a16:creationId xmlns:a16="http://schemas.microsoft.com/office/drawing/2014/main" id="{5A0D98A6-CE1A-4560-C619-A135A6C2446F}"/>
              </a:ext>
            </a:extLst>
          </p:cNvPr>
          <p:cNvSpPr>
            <a:spLocks noGrp="1"/>
          </p:cNvSpPr>
          <p:nvPr>
            <p:ph type="sldNum" sz="quarter" idx="12"/>
          </p:nvPr>
        </p:nvSpPr>
        <p:spPr>
          <a:xfrm>
            <a:off x="10154092" y="6356350"/>
            <a:ext cx="1199707" cy="365125"/>
          </a:xfrm>
          <a:noFill/>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655127F-992F-7A45-BCCB-EA38746C071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BD3B69-7032-5E04-99D8-DF4AFF7C8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1055419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MLAs are used to compute the predicted probabilities of a manufactured item to belong the defective class</a:t>
            </a:r>
          </a:p>
          <a:p>
            <a:endParaRPr lang="en-US" sz="2000" dirty="0"/>
          </a:p>
          <a:p>
            <a:r>
              <a:rPr lang="en-US" sz="2000" dirty="0"/>
              <a:t>Random forest (RF), and XGBoost are studied in this training</a:t>
            </a:r>
          </a:p>
          <a:p>
            <a:r>
              <a:rPr lang="en-US" sz="2000" dirty="0"/>
              <a:t>Although the RF, XGBoost, and ANN MLA have the capacity to learn complicated non-linear patterns in hyper-dimensional spaces, it is always a good idea to try several of them to find the best</a:t>
            </a:r>
          </a:p>
          <a:p>
            <a:r>
              <a:rPr lang="en-US" sz="2000" dirty="0"/>
              <a:t>Training several MLA allow to explore different classifier fusion schemes to optimize prediction ability of the top performer</a:t>
            </a:r>
          </a:p>
          <a:p>
            <a:endParaRPr lang="en-US" sz="2000" dirty="0"/>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E4BC7570-AA25-C83A-C254-203EC4DD0094}"/>
              </a:ext>
            </a:extLst>
          </p:cNvPr>
          <p:cNvPicPr>
            <a:picLocks noChangeAspect="1"/>
          </p:cNvPicPr>
          <p:nvPr/>
        </p:nvPicPr>
        <p:blipFill>
          <a:blip r:embed="rId3"/>
          <a:stretch>
            <a:fillRect/>
          </a:stretch>
        </p:blipFill>
        <p:spPr>
          <a:xfrm>
            <a:off x="4247682" y="2442708"/>
            <a:ext cx="3067072" cy="352428"/>
          </a:xfrm>
          <a:prstGeom prst="rect">
            <a:avLst/>
          </a:prstGeom>
        </p:spPr>
      </p:pic>
      <p:sp>
        <p:nvSpPr>
          <p:cNvPr id="8" name="Rectangle 7">
            <a:extLst>
              <a:ext uri="{FF2B5EF4-FFF2-40B4-BE49-F238E27FC236}">
                <a16:creationId xmlns:a16="http://schemas.microsoft.com/office/drawing/2014/main" id="{B902DD7E-7CF9-9CB1-3036-C675CEFF1A47}"/>
              </a:ext>
            </a:extLst>
          </p:cNvPr>
          <p:cNvSpPr/>
          <p:nvPr/>
        </p:nvSpPr>
        <p:spPr>
          <a:xfrm>
            <a:off x="1780762" y="4922156"/>
            <a:ext cx="8312026" cy="1569660"/>
          </a:xfrm>
          <a:prstGeom prst="rect">
            <a:avLst/>
          </a:prstGeom>
          <a:noFill/>
        </p:spPr>
        <p:txBody>
          <a:bodyPr wrap="square" lIns="91440" tIns="45720" rIns="91440" bIns="45720">
            <a:spAutoFit/>
          </a:bodyPr>
          <a:lstStyle/>
          <a:p>
            <a:pPr algn="ctr"/>
            <a:r>
              <a:rPr lang="en-US" sz="3200" dirty="0">
                <a:ln w="0"/>
                <a:solidFill>
                  <a:schemeClr val="accent1"/>
                </a:solidFill>
                <a:effectLst>
                  <a:outerShdw blurRad="38100" dist="25400" dir="5400000" algn="ctr" rotWithShape="0">
                    <a:srgbClr val="6E747A">
                      <a:alpha val="43000"/>
                    </a:srgbClr>
                  </a:outerShdw>
                </a:effectLst>
              </a:rPr>
              <a:t>Note: ANNs and meta-learning algorithms (fusion rules) are covered in the master black belt training</a:t>
            </a:r>
          </a:p>
        </p:txBody>
      </p:sp>
    </p:spTree>
    <p:extLst>
      <p:ext uri="{BB962C8B-B14F-4D97-AF65-F5344CB8AC3E}">
        <p14:creationId xmlns:p14="http://schemas.microsoft.com/office/powerpoint/2010/main" val="2185051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lnSpcReduction="10000"/>
          </a:bodyPr>
          <a:lstStyle/>
          <a:p>
            <a:pPr marL="0" indent="0">
              <a:buNone/>
            </a:pPr>
            <a:r>
              <a:rPr lang="en-US" sz="2000" b="1" dirty="0"/>
              <a:t>Hyperparameter Optimization</a:t>
            </a:r>
          </a:p>
          <a:p>
            <a:r>
              <a:rPr lang="en-US" sz="2000" dirty="0"/>
              <a:t>Hyperparameter optimization is the process of selecting the optimal set of hyperparameters for a ML model</a:t>
            </a:r>
          </a:p>
          <a:p>
            <a:r>
              <a:rPr lang="en-US" sz="2000" dirty="0"/>
              <a:t>Hyperparameters are values that are set prior to training the model, and they can have a significant impact on the model’s performance</a:t>
            </a:r>
          </a:p>
          <a:p>
            <a:r>
              <a:rPr lang="en-US" sz="2000" dirty="0"/>
              <a:t>Common hyperparameters include:</a:t>
            </a:r>
          </a:p>
          <a:p>
            <a:pPr lvl="1"/>
            <a:r>
              <a:rPr lang="en-US" sz="1600" dirty="0"/>
              <a:t>Learning rate</a:t>
            </a:r>
          </a:p>
          <a:p>
            <a:pPr lvl="1"/>
            <a:r>
              <a:rPr lang="en-US" sz="1600" dirty="0"/>
              <a:t>Regularization strength</a:t>
            </a:r>
          </a:p>
          <a:p>
            <a:pPr lvl="1"/>
            <a:r>
              <a:rPr lang="en-US" sz="1600" dirty="0"/>
              <a:t>Number of hidden layers</a:t>
            </a:r>
          </a:p>
          <a:p>
            <a:pPr lvl="1"/>
            <a:r>
              <a:rPr lang="en-US" sz="1600" dirty="0"/>
              <a:t>Number of neurons per layer</a:t>
            </a:r>
          </a:p>
          <a:p>
            <a:pPr lvl="1"/>
            <a:r>
              <a:rPr lang="en-US" sz="1600" dirty="0"/>
              <a:t>Number of trees</a:t>
            </a:r>
          </a:p>
          <a:p>
            <a:pPr lvl="1"/>
            <a:r>
              <a:rPr lang="en-US" sz="1600" dirty="0"/>
              <a:t>Number of epochs</a:t>
            </a:r>
          </a:p>
          <a:p>
            <a:pPr lvl="1"/>
            <a:r>
              <a:rPr lang="en-US" sz="1600" dirty="0"/>
              <a:t>Test size</a:t>
            </a:r>
          </a:p>
          <a:p>
            <a:pPr lvl="1"/>
            <a:r>
              <a:rPr lang="en-US" sz="1600" dirty="0"/>
              <a:t>Number of iterations</a:t>
            </a:r>
          </a:p>
          <a:p>
            <a:pPr lvl="1"/>
            <a:r>
              <a:rPr lang="en-US" sz="1600" dirty="0"/>
              <a:t>Kernels (polynomial, linear, Gaussian, RBF)</a:t>
            </a:r>
          </a:p>
          <a:p>
            <a:pPr lvl="1"/>
            <a:r>
              <a:rPr lang="en-US" sz="1600" dirty="0"/>
              <a:t>C value on the SVM</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531833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dirty="0"/>
              <a:t>Two popular methods for hyperparameter optimization are:</a:t>
            </a:r>
          </a:p>
          <a:p>
            <a:r>
              <a:rPr lang="en-US" sz="2000" dirty="0"/>
              <a:t>Grid search, it involves defining a grid of hyperparameter values to search over</a:t>
            </a:r>
          </a:p>
          <a:p>
            <a:r>
              <a:rPr lang="en-US" sz="2000" dirty="0"/>
              <a:t>Exhaustively evaluates each combination of hyperparameters and selects the combination that performs the best on a validation set</a:t>
            </a:r>
          </a:p>
          <a:p>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6A770AB7-EEBA-DC2E-ABC2-180C482A097A}"/>
              </a:ext>
            </a:extLst>
          </p:cNvPr>
          <p:cNvPicPr>
            <a:picLocks noChangeAspect="1"/>
          </p:cNvPicPr>
          <p:nvPr/>
        </p:nvPicPr>
        <p:blipFill>
          <a:blip r:embed="rId3"/>
          <a:stretch>
            <a:fillRect/>
          </a:stretch>
        </p:blipFill>
        <p:spPr>
          <a:xfrm>
            <a:off x="3355321" y="3515451"/>
            <a:ext cx="4964100" cy="2652248"/>
          </a:xfrm>
          <a:prstGeom prst="rect">
            <a:avLst/>
          </a:prstGeom>
        </p:spPr>
      </p:pic>
    </p:spTree>
    <p:extLst>
      <p:ext uri="{BB962C8B-B14F-4D97-AF65-F5344CB8AC3E}">
        <p14:creationId xmlns:p14="http://schemas.microsoft.com/office/powerpoint/2010/main" val="12364639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r>
              <a:rPr lang="en-US" sz="2000" dirty="0"/>
              <a:t>Random search, on the other hand, randomly samples hyperparameters from a predefined range or distribution</a:t>
            </a:r>
          </a:p>
          <a:p>
            <a:r>
              <a:rPr lang="en-US" sz="2000" dirty="0"/>
              <a:t>More efficient than grid search when there are many hyperparameters to search over, because it does not require evaluating all possible combinations</a:t>
            </a:r>
          </a:p>
          <a:p>
            <a:r>
              <a:rPr lang="en-US" sz="2000" dirty="0"/>
              <a:t>Randomly selects a subset of hyperparameters to try, and the number of samples can be controlled by a user-defined budget</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8" name="Picture 7">
            <a:extLst>
              <a:ext uri="{FF2B5EF4-FFF2-40B4-BE49-F238E27FC236}">
                <a16:creationId xmlns:a16="http://schemas.microsoft.com/office/drawing/2014/main" id="{93963FA1-C8FC-837A-B7FD-4EB3EF57674D}"/>
              </a:ext>
            </a:extLst>
          </p:cNvPr>
          <p:cNvPicPr>
            <a:picLocks noChangeAspect="1"/>
          </p:cNvPicPr>
          <p:nvPr/>
        </p:nvPicPr>
        <p:blipFill>
          <a:blip r:embed="rId3"/>
          <a:stretch>
            <a:fillRect/>
          </a:stretch>
        </p:blipFill>
        <p:spPr>
          <a:xfrm>
            <a:off x="3179769" y="4135069"/>
            <a:ext cx="4695166" cy="2331481"/>
          </a:xfrm>
          <a:prstGeom prst="rect">
            <a:avLst/>
          </a:prstGeom>
        </p:spPr>
      </p:pic>
    </p:spTree>
    <p:extLst>
      <p:ext uri="{BB962C8B-B14F-4D97-AF65-F5344CB8AC3E}">
        <p14:creationId xmlns:p14="http://schemas.microsoft.com/office/powerpoint/2010/main" val="10544423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8" y="1782980"/>
            <a:ext cx="6656823" cy="4704179"/>
          </a:xfrm>
        </p:spPr>
        <p:txBody>
          <a:bodyPr>
            <a:normAutofit lnSpcReduction="10000"/>
          </a:bodyPr>
          <a:lstStyle/>
          <a:p>
            <a:r>
              <a:rPr lang="en-US" sz="2000" b="1" dirty="0"/>
              <a:t>Tree models </a:t>
            </a:r>
            <a:r>
              <a:rPr lang="en-US" sz="2000" dirty="0"/>
              <a:t>starts at a root node, and from that point its goal is to find a split (decision) that separates the data into two distinct groups</a:t>
            </a:r>
          </a:p>
          <a:p>
            <a:r>
              <a:rPr lang="en-US" sz="2000" dirty="0"/>
              <a:t>Algorithm then evaluates each feature and determines the best current split, trying to maximize the evaluation metric to create children nodes</a:t>
            </a:r>
          </a:p>
          <a:p>
            <a:r>
              <a:rPr lang="en-US" sz="2000" dirty="0"/>
              <a:t>Selected metric measures how well the classes are separated</a:t>
            </a:r>
          </a:p>
          <a:p>
            <a:r>
              <a:rPr lang="en-US" sz="2000" dirty="0"/>
              <a:t>Process is applied recursively, creating a hierarchical structure of nodes and decision rules, until a stopping criteria is met</a:t>
            </a:r>
          </a:p>
          <a:p>
            <a:r>
              <a:rPr lang="en-US" sz="2000" dirty="0"/>
              <a:t>Common stopping criteria include a given metric threshold and the maximum depth of the tree</a:t>
            </a:r>
          </a:p>
          <a:p>
            <a:r>
              <a:rPr lang="en-US" sz="2000" dirty="0"/>
              <a:t>When the stopping criteria is met, the node becomes a leaf node that represents the majority class of the samples</a:t>
            </a:r>
          </a:p>
          <a:p>
            <a:pPr marL="0" indent="0">
              <a:buNone/>
            </a:pPr>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16504ECF-0B4B-39C0-8499-5A7F9808F793}"/>
              </a:ext>
            </a:extLst>
          </p:cNvPr>
          <p:cNvPicPr>
            <a:picLocks noChangeAspect="1"/>
          </p:cNvPicPr>
          <p:nvPr/>
        </p:nvPicPr>
        <p:blipFill>
          <a:blip r:embed="rId3"/>
          <a:stretch>
            <a:fillRect/>
          </a:stretch>
        </p:blipFill>
        <p:spPr>
          <a:xfrm>
            <a:off x="7198813" y="1474849"/>
            <a:ext cx="4840856" cy="4651513"/>
          </a:xfrm>
          <a:prstGeom prst="rect">
            <a:avLst/>
          </a:prstGeom>
        </p:spPr>
      </p:pic>
      <p:sp>
        <p:nvSpPr>
          <p:cNvPr id="6" name="Rectangle 5">
            <a:extLst>
              <a:ext uri="{FF2B5EF4-FFF2-40B4-BE49-F238E27FC236}">
                <a16:creationId xmlns:a16="http://schemas.microsoft.com/office/drawing/2014/main" id="{E4037D0B-A989-63DE-4A48-0EF0623F15C8}"/>
              </a:ext>
            </a:extLst>
          </p:cNvPr>
          <p:cNvSpPr/>
          <p:nvPr/>
        </p:nvSpPr>
        <p:spPr>
          <a:xfrm>
            <a:off x="7491046" y="4677509"/>
            <a:ext cx="1150536" cy="1150536"/>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Leaf node</a:t>
            </a: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p:txBody>
      </p:sp>
      <p:sp>
        <p:nvSpPr>
          <p:cNvPr id="8" name="Rectangle 7">
            <a:extLst>
              <a:ext uri="{FF2B5EF4-FFF2-40B4-BE49-F238E27FC236}">
                <a16:creationId xmlns:a16="http://schemas.microsoft.com/office/drawing/2014/main" id="{4B283142-3A34-D86B-C351-D82F10F1295E}"/>
              </a:ext>
            </a:extLst>
          </p:cNvPr>
          <p:cNvSpPr/>
          <p:nvPr/>
        </p:nvSpPr>
        <p:spPr>
          <a:xfrm>
            <a:off x="9161408" y="1404275"/>
            <a:ext cx="1150536" cy="1150536"/>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Root node</a:t>
            </a: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p:txBody>
      </p:sp>
      <p:cxnSp>
        <p:nvCxnSpPr>
          <p:cNvPr id="11" name="Straight Arrow Connector 10">
            <a:extLst>
              <a:ext uri="{FF2B5EF4-FFF2-40B4-BE49-F238E27FC236}">
                <a16:creationId xmlns:a16="http://schemas.microsoft.com/office/drawing/2014/main" id="{4F172880-B6AB-D332-B93D-716D5469B403}"/>
              </a:ext>
            </a:extLst>
          </p:cNvPr>
          <p:cNvCxnSpPr>
            <a:cxnSpLocks/>
          </p:cNvCxnSpPr>
          <p:nvPr/>
        </p:nvCxnSpPr>
        <p:spPr>
          <a:xfrm>
            <a:off x="7364030" y="1342931"/>
            <a:ext cx="0" cy="4540378"/>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F86F231-FFFB-CC01-74CC-67AE31EB6675}"/>
              </a:ext>
            </a:extLst>
          </p:cNvPr>
          <p:cNvSpPr txBox="1"/>
          <p:nvPr/>
        </p:nvSpPr>
        <p:spPr>
          <a:xfrm rot="16200000">
            <a:off x="6361915" y="3001810"/>
            <a:ext cx="2240383" cy="369332"/>
          </a:xfrm>
          <a:prstGeom prst="rect">
            <a:avLst/>
          </a:prstGeom>
          <a:noFill/>
        </p:spPr>
        <p:txBody>
          <a:bodyPr wrap="square" rtlCol="0">
            <a:spAutoFit/>
          </a:bodyPr>
          <a:lstStyle/>
          <a:p>
            <a:r>
              <a:rPr lang="en-US" dirty="0">
                <a:solidFill>
                  <a:srgbClr val="0070C0"/>
                </a:solidFill>
              </a:rPr>
              <a:t>Maximum depth</a:t>
            </a:r>
          </a:p>
        </p:txBody>
      </p:sp>
      <p:sp>
        <p:nvSpPr>
          <p:cNvPr id="19" name="Rectangle 18">
            <a:extLst>
              <a:ext uri="{FF2B5EF4-FFF2-40B4-BE49-F238E27FC236}">
                <a16:creationId xmlns:a16="http://schemas.microsoft.com/office/drawing/2014/main" id="{A8AF2214-51CE-9FF6-8C3B-695A7B09DDD4}"/>
              </a:ext>
            </a:extLst>
          </p:cNvPr>
          <p:cNvSpPr/>
          <p:nvPr/>
        </p:nvSpPr>
        <p:spPr>
          <a:xfrm>
            <a:off x="9706576" y="2916431"/>
            <a:ext cx="2255983" cy="2966877"/>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Branch</a:t>
            </a: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p:txBody>
      </p:sp>
      <p:sp>
        <p:nvSpPr>
          <p:cNvPr id="20" name="Rectangle 19">
            <a:extLst>
              <a:ext uri="{FF2B5EF4-FFF2-40B4-BE49-F238E27FC236}">
                <a16:creationId xmlns:a16="http://schemas.microsoft.com/office/drawing/2014/main" id="{460AE717-AEB4-2F1F-383C-46813A0BD8C0}"/>
              </a:ext>
            </a:extLst>
          </p:cNvPr>
          <p:cNvSpPr/>
          <p:nvPr/>
        </p:nvSpPr>
        <p:spPr>
          <a:xfrm>
            <a:off x="7847027" y="3037852"/>
            <a:ext cx="1553208" cy="1150536"/>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0070C0"/>
                </a:solidFill>
              </a:rPr>
              <a:t>Decision node</a:t>
            </a:r>
          </a:p>
          <a:p>
            <a:pPr algn="ctr"/>
            <a:endParaRPr lang="en-US" dirty="0">
              <a:solidFill>
                <a:srgbClr val="0070C0"/>
              </a:solidFill>
            </a:endParaRPr>
          </a:p>
          <a:p>
            <a:pPr algn="ctr"/>
            <a:endParaRPr lang="en-US" dirty="0">
              <a:solidFill>
                <a:srgbClr val="0070C0"/>
              </a:solidFill>
            </a:endParaRPr>
          </a:p>
          <a:p>
            <a:pPr algn="ctr"/>
            <a:endParaRPr lang="en-US" dirty="0">
              <a:solidFill>
                <a:srgbClr val="0070C0"/>
              </a:solidFill>
            </a:endParaRPr>
          </a:p>
        </p:txBody>
      </p:sp>
    </p:spTree>
    <p:extLst>
      <p:ext uri="{BB962C8B-B14F-4D97-AF65-F5344CB8AC3E}">
        <p14:creationId xmlns:p14="http://schemas.microsoft.com/office/powerpoint/2010/main" val="87603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p:bldP spid="19" grpId="0" animBg="1"/>
      <p:bldP spid="2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i="0" u="none" strike="noStrike" baseline="0" dirty="0">
                <a:latin typeface="TeXGyreHeros-Bold"/>
              </a:rPr>
              <a:t>Tree model</a:t>
            </a:r>
          </a:p>
          <a:p>
            <a:pPr marL="0" indent="0">
              <a:buNone/>
            </a:pPr>
            <a:r>
              <a:rPr lang="en-US" sz="2000" dirty="0">
                <a:latin typeface="TeXGyreHeros-Bold"/>
              </a:rPr>
              <a:t>From the green belt training</a:t>
            </a:r>
            <a:endParaRPr lang="en-US" sz="2000" i="0" u="none" strike="noStrike" baseline="0" dirty="0">
              <a:latin typeface="TeXGyreHeros-Bold"/>
            </a:endParaRPr>
          </a:p>
          <a:p>
            <a:pPr marL="0" indent="0">
              <a:buNone/>
            </a:pPr>
            <a:endParaRPr lang="en-US" sz="2000" dirty="0"/>
          </a:p>
          <a:p>
            <a:endParaRPr lang="en-US" sz="2000" dirty="0"/>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6" name="Picture 5">
            <a:extLst>
              <a:ext uri="{FF2B5EF4-FFF2-40B4-BE49-F238E27FC236}">
                <a16:creationId xmlns:a16="http://schemas.microsoft.com/office/drawing/2014/main" id="{82A1B9C1-F250-E4A2-A0E4-6FBA41CFE2C2}"/>
              </a:ext>
            </a:extLst>
          </p:cNvPr>
          <p:cNvPicPr>
            <a:picLocks noChangeAspect="1"/>
          </p:cNvPicPr>
          <p:nvPr/>
        </p:nvPicPr>
        <p:blipFill>
          <a:blip r:embed="rId3"/>
          <a:stretch>
            <a:fillRect/>
          </a:stretch>
        </p:blipFill>
        <p:spPr>
          <a:xfrm>
            <a:off x="1131474" y="2684135"/>
            <a:ext cx="3876459" cy="2918745"/>
          </a:xfrm>
          <a:prstGeom prst="rect">
            <a:avLst/>
          </a:prstGeom>
        </p:spPr>
      </p:pic>
      <p:pic>
        <p:nvPicPr>
          <p:cNvPr id="7" name="Picture 6">
            <a:extLst>
              <a:ext uri="{FF2B5EF4-FFF2-40B4-BE49-F238E27FC236}">
                <a16:creationId xmlns:a16="http://schemas.microsoft.com/office/drawing/2014/main" id="{2A1F4FDB-CDBE-3A4E-1629-3FA77EDEE730}"/>
              </a:ext>
            </a:extLst>
          </p:cNvPr>
          <p:cNvPicPr>
            <a:picLocks noChangeAspect="1"/>
          </p:cNvPicPr>
          <p:nvPr/>
        </p:nvPicPr>
        <p:blipFill>
          <a:blip r:embed="rId4"/>
          <a:stretch>
            <a:fillRect/>
          </a:stretch>
        </p:blipFill>
        <p:spPr>
          <a:xfrm>
            <a:off x="6330867" y="2711629"/>
            <a:ext cx="4090741" cy="2651143"/>
          </a:xfrm>
          <a:prstGeom prst="rect">
            <a:avLst/>
          </a:prstGeom>
        </p:spPr>
      </p:pic>
      <p:cxnSp>
        <p:nvCxnSpPr>
          <p:cNvPr id="8" name="Straight Arrow Connector 7">
            <a:extLst>
              <a:ext uri="{FF2B5EF4-FFF2-40B4-BE49-F238E27FC236}">
                <a16:creationId xmlns:a16="http://schemas.microsoft.com/office/drawing/2014/main" id="{E9D1DA00-6372-19ED-5960-9CBCCF3EF1C3}"/>
              </a:ext>
            </a:extLst>
          </p:cNvPr>
          <p:cNvCxnSpPr>
            <a:stCxn id="6" idx="3"/>
          </p:cNvCxnSpPr>
          <p:nvPr/>
        </p:nvCxnSpPr>
        <p:spPr>
          <a:xfrm flipV="1">
            <a:off x="5007933" y="4143507"/>
            <a:ext cx="117490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0B38730-E062-DE38-DD44-C191B59F962B}"/>
              </a:ext>
            </a:extLst>
          </p:cNvPr>
          <p:cNvSpPr txBox="1"/>
          <p:nvPr/>
        </p:nvSpPr>
        <p:spPr>
          <a:xfrm>
            <a:off x="4821658" y="3383297"/>
            <a:ext cx="1547450" cy="646331"/>
          </a:xfrm>
          <a:prstGeom prst="rect">
            <a:avLst/>
          </a:prstGeom>
          <a:noFill/>
        </p:spPr>
        <p:txBody>
          <a:bodyPr wrap="square" rtlCol="0">
            <a:spAutoFit/>
          </a:bodyPr>
          <a:lstStyle/>
          <a:p>
            <a:pPr algn="ctr"/>
            <a:r>
              <a:rPr lang="en-US" dirty="0"/>
              <a:t>Classification rules</a:t>
            </a:r>
          </a:p>
        </p:txBody>
      </p:sp>
    </p:spTree>
    <p:extLst>
      <p:ext uri="{BB962C8B-B14F-4D97-AF65-F5344CB8AC3E}">
        <p14:creationId xmlns:p14="http://schemas.microsoft.com/office/powerpoint/2010/main" val="35796351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i="0" u="none" strike="noStrike" baseline="0" dirty="0">
                <a:latin typeface="TeXGyreHeros-Bold"/>
              </a:rPr>
              <a:t>Limitations of tree models</a:t>
            </a:r>
          </a:p>
          <a:p>
            <a:r>
              <a:rPr lang="en-US" sz="2000" i="0" u="none" strike="noStrike" baseline="0" dirty="0">
                <a:latin typeface="TeXGyreHeros-Bold"/>
              </a:rPr>
              <a:t>Decision trees are prone to overfitting, especially if they are allowed to grow in depth</a:t>
            </a:r>
          </a:p>
          <a:p>
            <a:r>
              <a:rPr lang="en-US" sz="2000" i="0" u="none" strike="noStrike" baseline="0" dirty="0">
                <a:latin typeface="TeXGyreHeros-Bold"/>
              </a:rPr>
              <a:t>Predictions may change drastically even with small input changes in the training data</a:t>
            </a:r>
          </a:p>
          <a:p>
            <a:pPr marL="0" indent="0">
              <a:buNone/>
            </a:pPr>
            <a:endParaRPr lang="en-US" sz="2000" i="0" u="none" strike="noStrike" baseline="0" dirty="0">
              <a:latin typeface="TeXGyreHeros-Bold"/>
            </a:endParaRPr>
          </a:p>
          <a:p>
            <a:pPr marL="0" indent="0">
              <a:buNone/>
            </a:pPr>
            <a:endParaRPr lang="en-US" sz="1800" b="1" dirty="0">
              <a:latin typeface="TeXGyreHeros-Bold"/>
            </a:endParaRPr>
          </a:p>
          <a:p>
            <a:pPr marL="0" indent="0">
              <a:buNone/>
            </a:pPr>
            <a:endParaRPr lang="en-US" sz="1800" b="1" i="0" u="none" strike="noStrike" baseline="0" dirty="0">
              <a:latin typeface="TeXGyreHeros-Bold"/>
            </a:endParaRPr>
          </a:p>
          <a:p>
            <a:endParaRPr lang="en-US" sz="2000" dirty="0"/>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7532260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5452533" cy="4704179"/>
          </a:xfrm>
        </p:spPr>
        <p:txBody>
          <a:bodyPr>
            <a:normAutofit/>
          </a:bodyPr>
          <a:lstStyle/>
          <a:p>
            <a:pPr marL="0" indent="0">
              <a:buNone/>
            </a:pPr>
            <a:r>
              <a:rPr lang="en-US" sz="2000" b="1" i="0" u="none" strike="noStrike" baseline="0" dirty="0">
                <a:latin typeface="TeXGyreHeros-Bold"/>
              </a:rPr>
              <a:t>Random forest (RF)</a:t>
            </a:r>
          </a:p>
          <a:p>
            <a:r>
              <a:rPr lang="en-US" sz="2000" dirty="0">
                <a:latin typeface="TeXGyreHeros-Bold"/>
              </a:rPr>
              <a:t>C</a:t>
            </a:r>
            <a:r>
              <a:rPr lang="en-US" sz="2000" i="0" u="none" strike="noStrike" baseline="0" dirty="0">
                <a:latin typeface="TeXGyreHeros-Bold"/>
              </a:rPr>
              <a:t>ombine the predictions of multiple "weak“ learners (the individual trees, which might not have great predictive power on their own) to form a "strong" learner (the forest, which often has better predictive power)</a:t>
            </a:r>
          </a:p>
          <a:p>
            <a:r>
              <a:rPr lang="en-US" sz="2000" i="0" u="none" strike="noStrike" baseline="0" dirty="0">
                <a:latin typeface="TeXGyreHeros-Bold"/>
              </a:rPr>
              <a:t>For example by combining the prediction of multiple trees, each trained on a different subset of the data (randomness), they mitigate overfitting, hence reducing the model variance whilst increasing the model bias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6" name="Picture 5">
            <a:extLst>
              <a:ext uri="{FF2B5EF4-FFF2-40B4-BE49-F238E27FC236}">
                <a16:creationId xmlns:a16="http://schemas.microsoft.com/office/drawing/2014/main" id="{C57C940C-7D27-A302-605C-7692BFCE3093}"/>
              </a:ext>
            </a:extLst>
          </p:cNvPr>
          <p:cNvPicPr>
            <a:picLocks noChangeAspect="1"/>
          </p:cNvPicPr>
          <p:nvPr/>
        </p:nvPicPr>
        <p:blipFill>
          <a:blip r:embed="rId3"/>
          <a:stretch>
            <a:fillRect/>
          </a:stretch>
        </p:blipFill>
        <p:spPr>
          <a:xfrm>
            <a:off x="6185416" y="2169652"/>
            <a:ext cx="5747612" cy="3589505"/>
          </a:xfrm>
          <a:prstGeom prst="rect">
            <a:avLst/>
          </a:prstGeom>
        </p:spPr>
      </p:pic>
    </p:spTree>
    <p:extLst>
      <p:ext uri="{BB962C8B-B14F-4D97-AF65-F5344CB8AC3E}">
        <p14:creationId xmlns:p14="http://schemas.microsoft.com/office/powerpoint/2010/main" val="3737772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5452533" cy="4704179"/>
          </a:xfrm>
        </p:spPr>
        <p:txBody>
          <a:bodyPr>
            <a:normAutofit/>
          </a:bodyPr>
          <a:lstStyle/>
          <a:p>
            <a:pPr marL="0" indent="0">
              <a:buNone/>
            </a:pPr>
            <a:r>
              <a:rPr lang="en-US" sz="2000" i="0" u="none" strike="noStrike" baseline="0" dirty="0">
                <a:latin typeface="TeXGyreHeros-Bold"/>
              </a:rPr>
              <a:t>Key concepts in random </a:t>
            </a:r>
            <a:r>
              <a:rPr lang="en-US" sz="2000" dirty="0">
                <a:latin typeface="TeXGyreHeros-Bold"/>
              </a:rPr>
              <a:t>f</a:t>
            </a:r>
            <a:r>
              <a:rPr lang="en-US" sz="2000" i="0" u="none" strike="noStrike" baseline="0" dirty="0">
                <a:latin typeface="TeXGyreHeros-Bold"/>
              </a:rPr>
              <a:t>orests</a:t>
            </a:r>
          </a:p>
          <a:p>
            <a:r>
              <a:rPr lang="en-US" sz="2000" dirty="0">
                <a:latin typeface="TeXGyreHeros-Bold"/>
              </a:rPr>
              <a:t>Bootstrapping: For each tree, a random subset of the training data is selected with replacement (i.e., allowing duplicate samples). This subset is used to build a single decision tree</a:t>
            </a:r>
          </a:p>
          <a:p>
            <a:r>
              <a:rPr lang="en-US" sz="2000" i="0" u="none" strike="noStrike" baseline="0" dirty="0">
                <a:latin typeface="TeXGyreHeros-Bold"/>
              </a:rPr>
              <a:t>Feature bagging: At each split in the decision tree, only a random subset of the features is considered for splitting. This helps decorrelate the trees, which reduces overfitting and improves generalization</a:t>
            </a:r>
          </a:p>
          <a:p>
            <a:r>
              <a:rPr lang="en-US" sz="2000" i="0" u="none" strike="noStrike" baseline="0" dirty="0">
                <a:latin typeface="TeXGyreHeros-Bold"/>
              </a:rPr>
              <a:t>Predictions from all trees are combined by taking the majority vote</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6" name="Picture 5">
            <a:extLst>
              <a:ext uri="{FF2B5EF4-FFF2-40B4-BE49-F238E27FC236}">
                <a16:creationId xmlns:a16="http://schemas.microsoft.com/office/drawing/2014/main" id="{C57C940C-7D27-A302-605C-7692BFCE3093}"/>
              </a:ext>
            </a:extLst>
          </p:cNvPr>
          <p:cNvPicPr>
            <a:picLocks noChangeAspect="1"/>
          </p:cNvPicPr>
          <p:nvPr/>
        </p:nvPicPr>
        <p:blipFill>
          <a:blip r:embed="rId3"/>
          <a:stretch>
            <a:fillRect/>
          </a:stretch>
        </p:blipFill>
        <p:spPr>
          <a:xfrm>
            <a:off x="6185416" y="2169652"/>
            <a:ext cx="5747612" cy="3589505"/>
          </a:xfrm>
          <a:prstGeom prst="rect">
            <a:avLst/>
          </a:prstGeom>
        </p:spPr>
      </p:pic>
    </p:spTree>
    <p:extLst>
      <p:ext uri="{BB962C8B-B14F-4D97-AF65-F5344CB8AC3E}">
        <p14:creationId xmlns:p14="http://schemas.microsoft.com/office/powerpoint/2010/main" val="6034186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7" name="Picture 6">
            <a:extLst>
              <a:ext uri="{FF2B5EF4-FFF2-40B4-BE49-F238E27FC236}">
                <a16:creationId xmlns:a16="http://schemas.microsoft.com/office/drawing/2014/main" id="{9E94B8D7-8FAE-16FE-52E6-B90C16879148}"/>
              </a:ext>
            </a:extLst>
          </p:cNvPr>
          <p:cNvPicPr>
            <a:picLocks noChangeAspect="1"/>
          </p:cNvPicPr>
          <p:nvPr/>
        </p:nvPicPr>
        <p:blipFill>
          <a:blip r:embed="rId3"/>
          <a:stretch>
            <a:fillRect/>
          </a:stretch>
        </p:blipFill>
        <p:spPr>
          <a:xfrm>
            <a:off x="670705" y="2175880"/>
            <a:ext cx="5190323" cy="1559895"/>
          </a:xfrm>
          <a:prstGeom prst="rect">
            <a:avLst/>
          </a:prstGeom>
        </p:spPr>
      </p:pic>
      <p:pic>
        <p:nvPicPr>
          <p:cNvPr id="9" name="Picture 8">
            <a:extLst>
              <a:ext uri="{FF2B5EF4-FFF2-40B4-BE49-F238E27FC236}">
                <a16:creationId xmlns:a16="http://schemas.microsoft.com/office/drawing/2014/main" id="{26AF1A37-C9B3-AB5E-9CC6-4FE3C301F883}"/>
              </a:ext>
            </a:extLst>
          </p:cNvPr>
          <p:cNvPicPr>
            <a:picLocks noChangeAspect="1"/>
          </p:cNvPicPr>
          <p:nvPr/>
        </p:nvPicPr>
        <p:blipFill>
          <a:blip r:embed="rId4"/>
          <a:stretch>
            <a:fillRect/>
          </a:stretch>
        </p:blipFill>
        <p:spPr>
          <a:xfrm>
            <a:off x="6330731" y="2170800"/>
            <a:ext cx="5169337" cy="2308364"/>
          </a:xfrm>
          <a:prstGeom prst="rect">
            <a:avLst/>
          </a:prstGeom>
        </p:spPr>
      </p:pic>
      <p:sp>
        <p:nvSpPr>
          <p:cNvPr id="13" name="TextBox 12">
            <a:extLst>
              <a:ext uri="{FF2B5EF4-FFF2-40B4-BE49-F238E27FC236}">
                <a16:creationId xmlns:a16="http://schemas.microsoft.com/office/drawing/2014/main" id="{FF1E619E-715D-21CC-C2FF-A6E95C3F7C7B}"/>
              </a:ext>
            </a:extLst>
          </p:cNvPr>
          <p:cNvSpPr txBox="1"/>
          <p:nvPr/>
        </p:nvSpPr>
        <p:spPr>
          <a:xfrm>
            <a:off x="736738" y="1794877"/>
            <a:ext cx="1882223" cy="369332"/>
          </a:xfrm>
          <a:prstGeom prst="rect">
            <a:avLst/>
          </a:prstGeom>
          <a:noFill/>
        </p:spPr>
        <p:txBody>
          <a:bodyPr wrap="square">
            <a:spAutoFit/>
          </a:bodyPr>
          <a:lstStyle/>
          <a:p>
            <a:r>
              <a:rPr lang="en-US" b="1" dirty="0"/>
              <a:t>Hyperparameters</a:t>
            </a:r>
          </a:p>
        </p:txBody>
      </p:sp>
      <p:sp>
        <p:nvSpPr>
          <p:cNvPr id="15" name="TextBox 14">
            <a:extLst>
              <a:ext uri="{FF2B5EF4-FFF2-40B4-BE49-F238E27FC236}">
                <a16:creationId xmlns:a16="http://schemas.microsoft.com/office/drawing/2014/main" id="{B8501326-9CBD-3234-F71A-644C384B40B7}"/>
              </a:ext>
            </a:extLst>
          </p:cNvPr>
          <p:cNvSpPr txBox="1"/>
          <p:nvPr/>
        </p:nvSpPr>
        <p:spPr>
          <a:xfrm>
            <a:off x="6450105" y="1794877"/>
            <a:ext cx="2465295" cy="369332"/>
          </a:xfrm>
          <a:prstGeom prst="rect">
            <a:avLst/>
          </a:prstGeom>
          <a:noFill/>
        </p:spPr>
        <p:txBody>
          <a:bodyPr wrap="square">
            <a:spAutoFit/>
          </a:bodyPr>
          <a:lstStyle/>
          <a:p>
            <a:r>
              <a:rPr lang="en-US" b="1" dirty="0"/>
              <a:t>Recommended values</a:t>
            </a:r>
          </a:p>
        </p:txBody>
      </p:sp>
      <p:sp>
        <p:nvSpPr>
          <p:cNvPr id="21" name="TextBox 20">
            <a:extLst>
              <a:ext uri="{FF2B5EF4-FFF2-40B4-BE49-F238E27FC236}">
                <a16:creationId xmlns:a16="http://schemas.microsoft.com/office/drawing/2014/main" id="{655EABCE-4305-B91D-55C1-D3F06A17AD77}"/>
              </a:ext>
            </a:extLst>
          </p:cNvPr>
          <p:cNvSpPr txBox="1"/>
          <p:nvPr/>
        </p:nvSpPr>
        <p:spPr>
          <a:xfrm>
            <a:off x="643467" y="5036729"/>
            <a:ext cx="8721773" cy="1754326"/>
          </a:xfrm>
          <a:prstGeom prst="rect">
            <a:avLst/>
          </a:prstGeom>
          <a:noFill/>
        </p:spPr>
        <p:txBody>
          <a:bodyPr wrap="square">
            <a:spAutoFit/>
          </a:bodyPr>
          <a:lstStyle/>
          <a:p>
            <a:r>
              <a:rPr lang="en-US" b="1" dirty="0"/>
              <a:t>Sources for learning the mathematics</a:t>
            </a:r>
          </a:p>
          <a:p>
            <a:pPr marL="285750" indent="-285750">
              <a:buFont typeface="Arial" panose="020B0604020202020204" pitchFamily="34" charset="0"/>
              <a:buChar char="•"/>
            </a:pPr>
            <a:r>
              <a:rPr lang="en-US" dirty="0"/>
              <a:t>Vrushali Y Kulkarni and Pradeep K Sinha. Pruning of random forest classifiers: A survey and future directions. In 2012 International Conference on Data Science &amp; Engineering (ICDSE), pages 64–68. IEEE, 2012.</a:t>
            </a:r>
          </a:p>
          <a:p>
            <a:pPr marL="285750" indent="-285750">
              <a:buFont typeface="Arial" panose="020B0604020202020204" pitchFamily="34" charset="0"/>
              <a:buChar char="•"/>
            </a:pPr>
            <a:r>
              <a:rPr lang="en-US" dirty="0"/>
              <a:t>Philipp Probst and Anne-Laure </a:t>
            </a:r>
            <a:r>
              <a:rPr lang="en-US" dirty="0" err="1"/>
              <a:t>Boulesteix</a:t>
            </a:r>
            <a:r>
              <a:rPr lang="en-US" dirty="0"/>
              <a:t>. To tune or not to tune the number of trees in random forest. The Journal of Machine Learning Research, 18(1):6673–6690, 2017.</a:t>
            </a:r>
          </a:p>
        </p:txBody>
      </p:sp>
      <p:sp>
        <p:nvSpPr>
          <p:cNvPr id="22" name="Rectangle 21">
            <a:extLst>
              <a:ext uri="{FF2B5EF4-FFF2-40B4-BE49-F238E27FC236}">
                <a16:creationId xmlns:a16="http://schemas.microsoft.com/office/drawing/2014/main" id="{5676CC88-073C-B96B-1091-46A3D0D732B6}"/>
              </a:ext>
            </a:extLst>
          </p:cNvPr>
          <p:cNvSpPr/>
          <p:nvPr/>
        </p:nvSpPr>
        <p:spPr>
          <a:xfrm>
            <a:off x="110988" y="3607663"/>
            <a:ext cx="6219743" cy="1569660"/>
          </a:xfrm>
          <a:prstGeom prst="rect">
            <a:avLst/>
          </a:prstGeom>
          <a:noFill/>
        </p:spPr>
        <p:txBody>
          <a:bodyPr wrap="square" lIns="91440" tIns="45720" rIns="91440" bIns="45720">
            <a:spAutoFit/>
          </a:bodyPr>
          <a:lstStyle/>
          <a:p>
            <a:pPr algn="ctr"/>
            <a:r>
              <a:rPr lang="en-US" sz="3200" dirty="0">
                <a:ln w="0"/>
                <a:solidFill>
                  <a:schemeClr val="accent1"/>
                </a:solidFill>
                <a:effectLst>
                  <a:outerShdw blurRad="38100" dist="25400" dir="5400000" algn="ctr" rotWithShape="0">
                    <a:srgbClr val="6E747A">
                      <a:alpha val="43000"/>
                    </a:srgbClr>
                  </a:outerShdw>
                </a:effectLst>
              </a:rPr>
              <a:t>Note: default values are good for promptly defining a prediction benchmark</a:t>
            </a:r>
          </a:p>
        </p:txBody>
      </p:sp>
    </p:spTree>
    <p:extLst>
      <p:ext uri="{BB962C8B-B14F-4D97-AF65-F5344CB8AC3E}">
        <p14:creationId xmlns:p14="http://schemas.microsoft.com/office/powerpoint/2010/main" val="27893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5452533" cy="4704179"/>
          </a:xfrm>
        </p:spPr>
        <p:txBody>
          <a:bodyPr>
            <a:normAutofit/>
          </a:bodyPr>
          <a:lstStyle/>
          <a:p>
            <a:pPr marL="0" indent="0">
              <a:buNone/>
            </a:pPr>
            <a:r>
              <a:rPr lang="en-US" sz="2000" b="1" i="0" u="none" strike="noStrike" baseline="0" dirty="0">
                <a:latin typeface="TeXGyreHeros-Bold"/>
              </a:rPr>
              <a:t>XGBoost</a:t>
            </a:r>
          </a:p>
          <a:p>
            <a:r>
              <a:rPr lang="en-US" sz="2000" dirty="0" err="1">
                <a:latin typeface="TeXGyreHeros-Bold"/>
              </a:rPr>
              <a:t>eXtreme</a:t>
            </a:r>
            <a:r>
              <a:rPr lang="en-US" sz="2000" dirty="0">
                <a:latin typeface="TeXGyreHeros-Bold"/>
              </a:rPr>
              <a:t> Gradient Boosting (XGBoost) is a MLA that belongs to the family of gradient boosting methods that well suited for structured data</a:t>
            </a:r>
          </a:p>
          <a:p>
            <a:r>
              <a:rPr lang="en-US" sz="2000" dirty="0">
                <a:latin typeface="TeXGyreHeros-Bold"/>
              </a:rPr>
              <a:t>Gradient Boosting is a ML technique that produces a prediction model in the form of an ensemble of weak prediction models</a:t>
            </a:r>
          </a:p>
          <a:p>
            <a:r>
              <a:rPr lang="en-US" sz="2000" dirty="0">
                <a:latin typeface="TeXGyreHeros-Bold"/>
              </a:rPr>
              <a:t>Main idea behind Gradient Boosting is to add new models to the ensemble sequentially</a:t>
            </a:r>
          </a:p>
          <a:p>
            <a:r>
              <a:rPr lang="en-US" sz="2000" dirty="0">
                <a:latin typeface="TeXGyreHeros-Bold"/>
              </a:rPr>
              <a:t>At each iteration, a new weak, shallow decision tree is trained with respect to the error of the whole ensemble learnt so far</a:t>
            </a:r>
          </a:p>
          <a:p>
            <a:pPr lvl="1"/>
            <a:r>
              <a:rPr lang="en-US" sz="1600" i="0" u="none" strike="noStrike" baseline="0" dirty="0">
                <a:latin typeface="TeXGyreHeros-Bold"/>
              </a:rPr>
              <a:t>Each subsequent tree attempts to correct the mistakes of the previous ones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8" name="Picture 7">
            <a:extLst>
              <a:ext uri="{FF2B5EF4-FFF2-40B4-BE49-F238E27FC236}">
                <a16:creationId xmlns:a16="http://schemas.microsoft.com/office/drawing/2014/main" id="{81F0D594-9E1D-C624-7896-18D15C42F10E}"/>
              </a:ext>
            </a:extLst>
          </p:cNvPr>
          <p:cNvPicPr>
            <a:picLocks noChangeAspect="1"/>
          </p:cNvPicPr>
          <p:nvPr/>
        </p:nvPicPr>
        <p:blipFill>
          <a:blip r:embed="rId3"/>
          <a:stretch>
            <a:fillRect/>
          </a:stretch>
        </p:blipFill>
        <p:spPr>
          <a:xfrm>
            <a:off x="6220995" y="2420870"/>
            <a:ext cx="5846010" cy="3428398"/>
          </a:xfrm>
          <a:prstGeom prst="rect">
            <a:avLst/>
          </a:prstGeom>
        </p:spPr>
      </p:pic>
    </p:spTree>
    <p:extLst>
      <p:ext uri="{BB962C8B-B14F-4D97-AF65-F5344CB8AC3E}">
        <p14:creationId xmlns:p14="http://schemas.microsoft.com/office/powerpoint/2010/main" val="1975832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10185495" cy="4704179"/>
          </a:xfrm>
        </p:spPr>
        <p:txBody>
          <a:bodyPr>
            <a:noAutofit/>
          </a:bodyPr>
          <a:lstStyle/>
          <a:p>
            <a:r>
              <a:rPr lang="en-US" sz="2000" i="0" u="none" strike="noStrike" baseline="0" dirty="0">
                <a:latin typeface="TeXGyreHeros-Bold"/>
              </a:rPr>
              <a:t>Each subsequent model is specifically trained to predict the residuals, or errors, of the existing ensemble’s predictions</a:t>
            </a:r>
          </a:p>
          <a:p>
            <a:r>
              <a:rPr lang="en-US" sz="2000" dirty="0">
                <a:latin typeface="TeXGyreHeros-Bold"/>
              </a:rPr>
              <a:t>R</a:t>
            </a:r>
            <a:r>
              <a:rPr lang="en-US" sz="2000" i="0" u="none" strike="noStrike" baseline="0" dirty="0">
                <a:latin typeface="TeXGyreHeros-Bold"/>
              </a:rPr>
              <a:t>esiduals are calculated simply as the difference between the current prediction and the true values</a:t>
            </a:r>
          </a:p>
          <a:p>
            <a:r>
              <a:rPr lang="en-US" sz="2000" i="0" u="none" strike="noStrike" baseline="0" dirty="0">
                <a:latin typeface="TeXGyreHeros-Bold"/>
              </a:rPr>
              <a:t>To find the residuals, Gradient Boosting uses gradient descent. Computing the derivative (gradient) of the loss function (the measure of error) with respect to the prediction</a:t>
            </a:r>
          </a:p>
          <a:p>
            <a:r>
              <a:rPr lang="en-US" sz="2000" dirty="0">
                <a:latin typeface="TeXGyreHeros-Bold"/>
              </a:rPr>
              <a:t>L</a:t>
            </a:r>
            <a:r>
              <a:rPr lang="en-US" sz="2000" i="0" u="none" strike="noStrike" baseline="0" dirty="0">
                <a:latin typeface="TeXGyreHeros-Bold"/>
              </a:rPr>
              <a:t>oss function quantifies the difference between the predicted and actual outcomes, and gradient descent is used to minimize this loss function</a:t>
            </a:r>
          </a:p>
          <a:p>
            <a:r>
              <a:rPr lang="en-US" sz="2000" dirty="0">
                <a:latin typeface="TeXGyreHeros-Bold"/>
              </a:rPr>
              <a:t>E</a:t>
            </a:r>
            <a:r>
              <a:rPr lang="en-US" sz="2000" i="0" u="none" strike="noStrike" baseline="0" dirty="0">
                <a:latin typeface="TeXGyreHeros-Bold"/>
              </a:rPr>
              <a:t>ach new model’s predictions are scaled by a factor, the learning rate (also called shrinkage or step size), before they are added to the ensemble’s prediction</a:t>
            </a:r>
          </a:p>
          <a:p>
            <a:pPr lvl="1"/>
            <a:r>
              <a:rPr lang="en-US" sz="1600" i="0" u="none" strike="noStrike" baseline="0" dirty="0">
                <a:latin typeface="TeXGyreHeros-Bold"/>
              </a:rPr>
              <a:t>This helps to control the rate at which the algorithm learns from the new models and prevents overfitting</a:t>
            </a:r>
          </a:p>
          <a:p>
            <a:r>
              <a:rPr lang="en-US" sz="2000" i="0" u="none" strike="noStrike" baseline="0" dirty="0">
                <a:latin typeface="TeXGyreHeros-Bold"/>
              </a:rPr>
              <a:t>Predictions of all the generated models are then added together to make the final prediction</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5028706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
        <p:nvSpPr>
          <p:cNvPr id="13" name="TextBox 12">
            <a:extLst>
              <a:ext uri="{FF2B5EF4-FFF2-40B4-BE49-F238E27FC236}">
                <a16:creationId xmlns:a16="http://schemas.microsoft.com/office/drawing/2014/main" id="{FF1E619E-715D-21CC-C2FF-A6E95C3F7C7B}"/>
              </a:ext>
            </a:extLst>
          </p:cNvPr>
          <p:cNvSpPr txBox="1"/>
          <p:nvPr/>
        </p:nvSpPr>
        <p:spPr>
          <a:xfrm>
            <a:off x="736738" y="1707548"/>
            <a:ext cx="188222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Hyperparameters</a:t>
            </a:r>
          </a:p>
        </p:txBody>
      </p:sp>
      <p:sp>
        <p:nvSpPr>
          <p:cNvPr id="15" name="TextBox 14">
            <a:extLst>
              <a:ext uri="{FF2B5EF4-FFF2-40B4-BE49-F238E27FC236}">
                <a16:creationId xmlns:a16="http://schemas.microsoft.com/office/drawing/2014/main" id="{B8501326-9CBD-3234-F71A-644C384B40B7}"/>
              </a:ext>
            </a:extLst>
          </p:cNvPr>
          <p:cNvSpPr txBox="1"/>
          <p:nvPr/>
        </p:nvSpPr>
        <p:spPr>
          <a:xfrm>
            <a:off x="6450105" y="1707548"/>
            <a:ext cx="246529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Recommended values</a:t>
            </a:r>
          </a:p>
        </p:txBody>
      </p:sp>
      <p:sp>
        <p:nvSpPr>
          <p:cNvPr id="21" name="TextBox 20">
            <a:extLst>
              <a:ext uri="{FF2B5EF4-FFF2-40B4-BE49-F238E27FC236}">
                <a16:creationId xmlns:a16="http://schemas.microsoft.com/office/drawing/2014/main" id="{655EABCE-4305-B91D-55C1-D3F06A17AD77}"/>
              </a:ext>
            </a:extLst>
          </p:cNvPr>
          <p:cNvSpPr txBox="1"/>
          <p:nvPr/>
        </p:nvSpPr>
        <p:spPr>
          <a:xfrm>
            <a:off x="704632" y="5453605"/>
            <a:ext cx="872177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Sources for learning the mathematics</a:t>
            </a:r>
          </a:p>
        </p:txBody>
      </p:sp>
      <p:sp>
        <p:nvSpPr>
          <p:cNvPr id="22" name="Rectangle 21">
            <a:extLst>
              <a:ext uri="{FF2B5EF4-FFF2-40B4-BE49-F238E27FC236}">
                <a16:creationId xmlns:a16="http://schemas.microsoft.com/office/drawing/2014/main" id="{5676CC88-073C-B96B-1091-46A3D0D732B6}"/>
              </a:ext>
            </a:extLst>
          </p:cNvPr>
          <p:cNvSpPr/>
          <p:nvPr/>
        </p:nvSpPr>
        <p:spPr>
          <a:xfrm>
            <a:off x="275374" y="4851138"/>
            <a:ext cx="12039957" cy="1077218"/>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Note: default values are good for promptly defining a prediction benchmark</a:t>
            </a:r>
          </a:p>
        </p:txBody>
      </p:sp>
      <p:pic>
        <p:nvPicPr>
          <p:cNvPr id="6" name="Picture 5">
            <a:extLst>
              <a:ext uri="{FF2B5EF4-FFF2-40B4-BE49-F238E27FC236}">
                <a16:creationId xmlns:a16="http://schemas.microsoft.com/office/drawing/2014/main" id="{E136336D-1F3C-68A3-1435-C14977C4CE13}"/>
              </a:ext>
            </a:extLst>
          </p:cNvPr>
          <p:cNvPicPr>
            <a:picLocks noChangeAspect="1"/>
          </p:cNvPicPr>
          <p:nvPr/>
        </p:nvPicPr>
        <p:blipFill>
          <a:blip r:embed="rId3"/>
          <a:stretch>
            <a:fillRect/>
          </a:stretch>
        </p:blipFill>
        <p:spPr>
          <a:xfrm>
            <a:off x="6385389" y="2137287"/>
            <a:ext cx="5765556" cy="1746957"/>
          </a:xfrm>
          <a:prstGeom prst="rect">
            <a:avLst/>
          </a:prstGeom>
        </p:spPr>
      </p:pic>
      <p:grpSp>
        <p:nvGrpSpPr>
          <p:cNvPr id="24" name="Group 23">
            <a:extLst>
              <a:ext uri="{FF2B5EF4-FFF2-40B4-BE49-F238E27FC236}">
                <a16:creationId xmlns:a16="http://schemas.microsoft.com/office/drawing/2014/main" id="{D022E0D9-4BA4-D6A1-DC57-36FB2BCB217D}"/>
              </a:ext>
            </a:extLst>
          </p:cNvPr>
          <p:cNvGrpSpPr/>
          <p:nvPr/>
        </p:nvGrpSpPr>
        <p:grpSpPr>
          <a:xfrm>
            <a:off x="568229" y="2080516"/>
            <a:ext cx="5678418" cy="2808152"/>
            <a:chOff x="568229" y="2165249"/>
            <a:chExt cx="5497873" cy="2666912"/>
          </a:xfrm>
        </p:grpSpPr>
        <p:pic>
          <p:nvPicPr>
            <p:cNvPr id="19" name="Picture 18">
              <a:extLst>
                <a:ext uri="{FF2B5EF4-FFF2-40B4-BE49-F238E27FC236}">
                  <a16:creationId xmlns:a16="http://schemas.microsoft.com/office/drawing/2014/main" id="{F628998E-31D5-B134-563F-4024158B9B7D}"/>
                </a:ext>
              </a:extLst>
            </p:cNvPr>
            <p:cNvPicPr>
              <a:picLocks noChangeAspect="1"/>
            </p:cNvPicPr>
            <p:nvPr/>
          </p:nvPicPr>
          <p:blipFill>
            <a:blip r:embed="rId4"/>
            <a:stretch>
              <a:fillRect/>
            </a:stretch>
          </p:blipFill>
          <p:spPr>
            <a:xfrm>
              <a:off x="573407" y="2427372"/>
              <a:ext cx="5492695" cy="2404789"/>
            </a:xfrm>
            <a:prstGeom prst="rect">
              <a:avLst/>
            </a:prstGeom>
          </p:spPr>
        </p:pic>
        <p:pic>
          <p:nvPicPr>
            <p:cNvPr id="23" name="Picture 22">
              <a:extLst>
                <a:ext uri="{FF2B5EF4-FFF2-40B4-BE49-F238E27FC236}">
                  <a16:creationId xmlns:a16="http://schemas.microsoft.com/office/drawing/2014/main" id="{3571A061-E38B-89AF-21A9-6F208F2BB0E4}"/>
                </a:ext>
              </a:extLst>
            </p:cNvPr>
            <p:cNvPicPr>
              <a:picLocks noChangeAspect="1"/>
            </p:cNvPicPr>
            <p:nvPr/>
          </p:nvPicPr>
          <p:blipFill>
            <a:blip r:embed="rId5"/>
            <a:stretch>
              <a:fillRect/>
            </a:stretch>
          </p:blipFill>
          <p:spPr>
            <a:xfrm>
              <a:off x="568229" y="2165249"/>
              <a:ext cx="4548301" cy="248194"/>
            </a:xfrm>
            <a:prstGeom prst="rect">
              <a:avLst/>
            </a:prstGeom>
          </p:spPr>
        </p:pic>
      </p:grpSp>
    </p:spTree>
    <p:extLst>
      <p:ext uri="{BB962C8B-B14F-4D97-AF65-F5344CB8AC3E}">
        <p14:creationId xmlns:p14="http://schemas.microsoft.com/office/powerpoint/2010/main" val="346643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Classification threshold (CT) definition</a:t>
            </a:r>
          </a:p>
          <a:p>
            <a:r>
              <a:rPr lang="en-US" sz="2000" dirty="0"/>
              <a:t>Once a model have been trained, the next step is to find its associated CT</a:t>
            </a:r>
          </a:p>
          <a:p>
            <a:r>
              <a:rPr lang="en-US" sz="2000" dirty="0"/>
              <a:t>CT of 0.50 is rarely the best option in problems with highly or ultra imbalanced data sets</a:t>
            </a:r>
          </a:p>
          <a:p>
            <a:r>
              <a:rPr lang="en-US" sz="2000" dirty="0"/>
              <a:t>Optimal CT needs to be searched and optimized</a:t>
            </a:r>
          </a:p>
          <a:p>
            <a:r>
              <a:rPr lang="en-US" sz="2000" dirty="0"/>
              <a:t>Small predicted probabilities can carry a lot of meaningful information in highly unbalanced data sets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6" name="Picture 5">
            <a:extLst>
              <a:ext uri="{FF2B5EF4-FFF2-40B4-BE49-F238E27FC236}">
                <a16:creationId xmlns:a16="http://schemas.microsoft.com/office/drawing/2014/main" id="{3AE8247A-47A0-96FB-2130-D3C698BA5F4B}"/>
              </a:ext>
            </a:extLst>
          </p:cNvPr>
          <p:cNvPicPr>
            <a:picLocks noChangeAspect="1"/>
          </p:cNvPicPr>
          <p:nvPr/>
        </p:nvPicPr>
        <p:blipFill>
          <a:blip r:embed="rId3"/>
          <a:stretch>
            <a:fillRect/>
          </a:stretch>
        </p:blipFill>
        <p:spPr>
          <a:xfrm>
            <a:off x="1466865" y="4237601"/>
            <a:ext cx="8120973" cy="1906904"/>
          </a:xfrm>
          <a:prstGeom prst="rect">
            <a:avLst/>
          </a:prstGeom>
        </p:spPr>
      </p:pic>
    </p:spTree>
    <p:extLst>
      <p:ext uri="{BB962C8B-B14F-4D97-AF65-F5344CB8AC3E}">
        <p14:creationId xmlns:p14="http://schemas.microsoft.com/office/powerpoint/2010/main" val="41350304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dirty="0">
                <a:latin typeface="TeXGyreHeros-Bold"/>
              </a:rPr>
              <a:t>From the green belt training</a:t>
            </a:r>
            <a:endParaRPr lang="en-US" sz="2000" dirty="0"/>
          </a:p>
          <a:p>
            <a:r>
              <a:rPr lang="en-US" sz="2000" dirty="0"/>
              <a:t>Specialized metrics such as the 𝐺−𝑚𝑒𝑎𝑛𝑠 or 𝑓1 scores are suitable to quantify the predicted probabilities </a:t>
            </a:r>
          </a:p>
          <a:p>
            <a:r>
              <a:rPr lang="en-US" sz="2000" dirty="0"/>
              <a:t>These metrics effectively solve the trade-off posed by the FNs and FPs from a business perspective, e.g., boost detection</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9" name="Picture 8">
            <a:extLst>
              <a:ext uri="{FF2B5EF4-FFF2-40B4-BE49-F238E27FC236}">
                <a16:creationId xmlns:a16="http://schemas.microsoft.com/office/drawing/2014/main" id="{7D49D068-E3AF-BB93-2E54-206F7F578326}"/>
              </a:ext>
            </a:extLst>
          </p:cNvPr>
          <p:cNvPicPr>
            <a:picLocks noChangeAspect="1"/>
          </p:cNvPicPr>
          <p:nvPr/>
        </p:nvPicPr>
        <p:blipFill>
          <a:blip r:embed="rId3"/>
          <a:stretch>
            <a:fillRect/>
          </a:stretch>
        </p:blipFill>
        <p:spPr>
          <a:xfrm>
            <a:off x="1994647" y="3912424"/>
            <a:ext cx="2067003" cy="1514946"/>
          </a:xfrm>
          <a:prstGeom prst="rect">
            <a:avLst/>
          </a:prstGeom>
        </p:spPr>
      </p:pic>
      <p:pic>
        <p:nvPicPr>
          <p:cNvPr id="11" name="Picture 10">
            <a:extLst>
              <a:ext uri="{FF2B5EF4-FFF2-40B4-BE49-F238E27FC236}">
                <a16:creationId xmlns:a16="http://schemas.microsoft.com/office/drawing/2014/main" id="{157522E6-8DB1-C9BF-C9E3-23CC00A4B510}"/>
              </a:ext>
            </a:extLst>
          </p:cNvPr>
          <p:cNvPicPr>
            <a:picLocks noChangeAspect="1"/>
          </p:cNvPicPr>
          <p:nvPr/>
        </p:nvPicPr>
        <p:blipFill>
          <a:blip r:embed="rId4"/>
          <a:stretch>
            <a:fillRect/>
          </a:stretch>
        </p:blipFill>
        <p:spPr>
          <a:xfrm>
            <a:off x="4929555" y="4337193"/>
            <a:ext cx="4680037" cy="665408"/>
          </a:xfrm>
          <a:prstGeom prst="rect">
            <a:avLst/>
          </a:prstGeom>
        </p:spPr>
      </p:pic>
    </p:spTree>
    <p:extLst>
      <p:ext uri="{BB962C8B-B14F-4D97-AF65-F5344CB8AC3E}">
        <p14:creationId xmlns:p14="http://schemas.microsoft.com/office/powerpoint/2010/main" val="21908432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Receiver operating characteristic (ROC) curve</a:t>
            </a:r>
          </a:p>
          <a:p>
            <a:r>
              <a:rPr lang="en-US" sz="2000" dirty="0"/>
              <a:t>Graphical representation of the performance of a model as the CT is varied. </a:t>
            </a:r>
          </a:p>
          <a:p>
            <a:r>
              <a:rPr lang="en-US" sz="2000" dirty="0"/>
              <a:t>Created by plotting the true positive rate (TPR) in the y-axis against the false positive rate (FPR) in the x-axis, at various candidate classification threshold (CCTs) values</a:t>
            </a:r>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8" name="Picture 7">
            <a:extLst>
              <a:ext uri="{FF2B5EF4-FFF2-40B4-BE49-F238E27FC236}">
                <a16:creationId xmlns:a16="http://schemas.microsoft.com/office/drawing/2014/main" id="{D6D032FE-E99E-3806-3904-45DE7A3D67F0}"/>
              </a:ext>
            </a:extLst>
          </p:cNvPr>
          <p:cNvPicPr>
            <a:picLocks noChangeAspect="1"/>
          </p:cNvPicPr>
          <p:nvPr/>
        </p:nvPicPr>
        <p:blipFill>
          <a:blip r:embed="rId3"/>
          <a:stretch>
            <a:fillRect/>
          </a:stretch>
        </p:blipFill>
        <p:spPr>
          <a:xfrm>
            <a:off x="2126682" y="3238422"/>
            <a:ext cx="6801339" cy="3573117"/>
          </a:xfrm>
          <a:prstGeom prst="rect">
            <a:avLst/>
          </a:prstGeom>
        </p:spPr>
      </p:pic>
    </p:spTree>
    <p:extLst>
      <p:ext uri="{BB962C8B-B14F-4D97-AF65-F5344CB8AC3E}">
        <p14:creationId xmlns:p14="http://schemas.microsoft.com/office/powerpoint/2010/main" val="24708612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ROC curve steps</a:t>
            </a:r>
          </a:p>
          <a:p>
            <a:pPr marL="0" indent="0">
              <a:buNone/>
            </a:pPr>
            <a:r>
              <a:rPr lang="en-US" sz="2000" dirty="0"/>
              <a:t>1. Model is applied to the test dataset to obtain the predicted probabilities of each sample</a:t>
            </a:r>
          </a:p>
          <a:p>
            <a:pPr marL="0" indent="0">
              <a:buNone/>
            </a:pPr>
            <a:endParaRPr lang="en-US" sz="2000" dirty="0"/>
          </a:p>
          <a:p>
            <a:pPr marL="0" indent="0">
              <a:buNone/>
            </a:pPr>
            <a:r>
              <a:rPr lang="en-US" sz="2000" dirty="0"/>
              <a:t>2. CCT values are defined:</a:t>
            </a:r>
          </a:p>
          <a:p>
            <a:r>
              <a:rPr lang="en-US" sz="2000" dirty="0"/>
              <a:t>Evenly spaced between 0 and 1</a:t>
            </a:r>
          </a:p>
          <a:p>
            <a:r>
              <a:rPr lang="en-US" sz="2000" dirty="0"/>
              <a:t>Specific percentiles of the predicted probability distribution</a:t>
            </a:r>
          </a:p>
          <a:p>
            <a:r>
              <a:rPr lang="en-US" sz="2000" dirty="0"/>
              <a:t>Mid points of the sorted predicted probabilities</a:t>
            </a:r>
          </a:p>
          <a:p>
            <a:pPr marL="0" indent="0">
              <a:buNone/>
            </a:pPr>
            <a:r>
              <a:rPr lang="en-US" sz="2000" dirty="0"/>
              <a:t>3. At each CCT value, the number of TP, FP, TN, and FN are counted. Then, the true positive rate (TPR) and false positive rate (FPR) are calculated, this represents the model’s performance at different thresholds. </a:t>
            </a:r>
          </a:p>
          <a:p>
            <a:pPr marL="0" indent="0">
              <a:buNone/>
            </a:pPr>
            <a:r>
              <a:rPr lang="en-US" sz="2000" dirty="0"/>
              <a:t>4. Complete separation of classes is described by the point (0, 1) of the ROC curve, indicating 0% FP and 100% TP.</a:t>
            </a:r>
          </a:p>
          <a:p>
            <a:pPr marL="0" indent="0">
              <a:buNone/>
            </a:pPr>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9" name="Picture 8">
            <a:extLst>
              <a:ext uri="{FF2B5EF4-FFF2-40B4-BE49-F238E27FC236}">
                <a16:creationId xmlns:a16="http://schemas.microsoft.com/office/drawing/2014/main" id="{A4E09140-5925-2502-CC11-01AAB8AEB647}"/>
              </a:ext>
            </a:extLst>
          </p:cNvPr>
          <p:cNvPicPr>
            <a:picLocks noChangeAspect="1"/>
          </p:cNvPicPr>
          <p:nvPr/>
        </p:nvPicPr>
        <p:blipFill>
          <a:blip r:embed="rId3"/>
          <a:stretch>
            <a:fillRect/>
          </a:stretch>
        </p:blipFill>
        <p:spPr>
          <a:xfrm>
            <a:off x="2982744" y="2514526"/>
            <a:ext cx="5121573" cy="384527"/>
          </a:xfrm>
          <a:prstGeom prst="rect">
            <a:avLst/>
          </a:prstGeom>
        </p:spPr>
      </p:pic>
    </p:spTree>
    <p:extLst>
      <p:ext uri="{BB962C8B-B14F-4D97-AF65-F5344CB8AC3E}">
        <p14:creationId xmlns:p14="http://schemas.microsoft.com/office/powerpoint/2010/main" val="6477058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1"/>
            <a:ext cx="9767771" cy="912690"/>
          </a:xfrm>
        </p:spPr>
        <p:txBody>
          <a:bodyPr>
            <a:normAutofit/>
          </a:bodyPr>
          <a:lstStyle/>
          <a:p>
            <a:pPr marL="0" indent="0">
              <a:buNone/>
            </a:pPr>
            <a:r>
              <a:rPr lang="en-US" sz="2000" b="1" dirty="0"/>
              <a:t>Finding the optimal threshold</a:t>
            </a:r>
          </a:p>
          <a:p>
            <a:r>
              <a:rPr lang="en-US" sz="2000" dirty="0"/>
              <a:t>Mid points of the sorted predicted probabilities</a:t>
            </a:r>
          </a:p>
          <a:p>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6" name="Picture 5">
            <a:extLst>
              <a:ext uri="{FF2B5EF4-FFF2-40B4-BE49-F238E27FC236}">
                <a16:creationId xmlns:a16="http://schemas.microsoft.com/office/drawing/2014/main" id="{7A15283C-DDF3-DE9D-31F0-7A798BE4EE14}"/>
              </a:ext>
            </a:extLst>
          </p:cNvPr>
          <p:cNvPicPr>
            <a:picLocks noChangeAspect="1"/>
          </p:cNvPicPr>
          <p:nvPr/>
        </p:nvPicPr>
        <p:blipFill>
          <a:blip r:embed="rId3"/>
          <a:stretch>
            <a:fillRect/>
          </a:stretch>
        </p:blipFill>
        <p:spPr>
          <a:xfrm>
            <a:off x="210604" y="3338313"/>
            <a:ext cx="4498717" cy="3021866"/>
          </a:xfrm>
          <a:prstGeom prst="rect">
            <a:avLst/>
          </a:prstGeom>
        </p:spPr>
      </p:pic>
      <p:pic>
        <p:nvPicPr>
          <p:cNvPr id="7" name="Picture 6">
            <a:extLst>
              <a:ext uri="{FF2B5EF4-FFF2-40B4-BE49-F238E27FC236}">
                <a16:creationId xmlns:a16="http://schemas.microsoft.com/office/drawing/2014/main" id="{D903058D-CED3-335C-FD60-FE58496E3797}"/>
              </a:ext>
            </a:extLst>
          </p:cNvPr>
          <p:cNvPicPr>
            <a:picLocks noChangeAspect="1"/>
          </p:cNvPicPr>
          <p:nvPr/>
        </p:nvPicPr>
        <p:blipFill>
          <a:blip r:embed="rId4"/>
          <a:stretch>
            <a:fillRect/>
          </a:stretch>
        </p:blipFill>
        <p:spPr>
          <a:xfrm>
            <a:off x="3774501" y="3903777"/>
            <a:ext cx="8248771" cy="2263671"/>
          </a:xfrm>
          <a:prstGeom prst="rect">
            <a:avLst/>
          </a:prstGeom>
        </p:spPr>
      </p:pic>
    </p:spTree>
    <p:extLst>
      <p:ext uri="{BB962C8B-B14F-4D97-AF65-F5344CB8AC3E}">
        <p14:creationId xmlns:p14="http://schemas.microsoft.com/office/powerpoint/2010/main" val="40668244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pic>
        <p:nvPicPr>
          <p:cNvPr id="13" name="Picture 12">
            <a:extLst>
              <a:ext uri="{FF2B5EF4-FFF2-40B4-BE49-F238E27FC236}">
                <a16:creationId xmlns:a16="http://schemas.microsoft.com/office/drawing/2014/main" id="{DC0BCD62-685F-DA91-20AE-01D6FD9DB33C}"/>
              </a:ext>
            </a:extLst>
          </p:cNvPr>
          <p:cNvPicPr>
            <a:picLocks noChangeAspect="1"/>
          </p:cNvPicPr>
          <p:nvPr/>
        </p:nvPicPr>
        <p:blipFill>
          <a:blip r:embed="rId3"/>
          <a:stretch>
            <a:fillRect/>
          </a:stretch>
        </p:blipFill>
        <p:spPr>
          <a:xfrm>
            <a:off x="5922057" y="1081238"/>
            <a:ext cx="6233500" cy="3321547"/>
          </a:xfrm>
          <a:prstGeom prst="rect">
            <a:avLst/>
          </a:prstGeom>
        </p:spPr>
      </p:pic>
      <p:pic>
        <p:nvPicPr>
          <p:cNvPr id="6" name="Picture 5">
            <a:extLst>
              <a:ext uri="{FF2B5EF4-FFF2-40B4-BE49-F238E27FC236}">
                <a16:creationId xmlns:a16="http://schemas.microsoft.com/office/drawing/2014/main" id="{AFF0F564-9131-F11C-3FF0-BB6A019E3F2C}"/>
              </a:ext>
            </a:extLst>
          </p:cNvPr>
          <p:cNvPicPr>
            <a:picLocks noChangeAspect="1"/>
          </p:cNvPicPr>
          <p:nvPr/>
        </p:nvPicPr>
        <p:blipFill>
          <a:blip r:embed="rId4"/>
          <a:stretch>
            <a:fillRect/>
          </a:stretch>
        </p:blipFill>
        <p:spPr>
          <a:xfrm>
            <a:off x="1878038" y="4440241"/>
            <a:ext cx="7889450" cy="2340091"/>
          </a:xfrm>
          <a:prstGeom prst="rect">
            <a:avLst/>
          </a:prstGeom>
        </p:spPr>
      </p:pic>
      <p:pic>
        <p:nvPicPr>
          <p:cNvPr id="9" name="Picture 8">
            <a:extLst>
              <a:ext uri="{FF2B5EF4-FFF2-40B4-BE49-F238E27FC236}">
                <a16:creationId xmlns:a16="http://schemas.microsoft.com/office/drawing/2014/main" id="{5D2D7130-4C43-2461-C727-CB50D386F3D4}"/>
              </a:ext>
            </a:extLst>
          </p:cNvPr>
          <p:cNvPicPr>
            <a:picLocks noChangeAspect="1"/>
          </p:cNvPicPr>
          <p:nvPr/>
        </p:nvPicPr>
        <p:blipFill>
          <a:blip r:embed="rId5"/>
          <a:stretch>
            <a:fillRect/>
          </a:stretch>
        </p:blipFill>
        <p:spPr>
          <a:xfrm>
            <a:off x="212894" y="1677438"/>
            <a:ext cx="5609869" cy="2730097"/>
          </a:xfrm>
          <a:prstGeom prst="rect">
            <a:avLst/>
          </a:prstGeom>
        </p:spPr>
      </p:pic>
    </p:spTree>
    <p:extLst>
      <p:ext uri="{BB962C8B-B14F-4D97-AF65-F5344CB8AC3E}">
        <p14:creationId xmlns:p14="http://schemas.microsoft.com/office/powerpoint/2010/main" val="310585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E580B2-E061-4CE5-856E-92134A5A9F5A}"/>
              </a:ext>
            </a:extLst>
          </p:cNvPr>
          <p:cNvSpPr>
            <a:spLocks noGrp="1"/>
          </p:cNvSpPr>
          <p:nvPr>
            <p:ph type="title"/>
          </p:nvPr>
        </p:nvSpPr>
        <p:spPr>
          <a:xfrm>
            <a:off x="643467" y="321734"/>
            <a:ext cx="10905066" cy="1135737"/>
          </a:xfrm>
        </p:spPr>
        <p:txBody>
          <a:bodyPr>
            <a:normAutofit/>
          </a:bodyPr>
          <a:lstStyle/>
          <a:p>
            <a:r>
              <a:rPr lang="en-US" sz="3600" dirty="0">
                <a:solidFill>
                  <a:schemeClr val="tx1"/>
                </a:solidFill>
              </a:rPr>
              <a:t>Machine learning algorithms</a:t>
            </a:r>
            <a:endParaRPr lang="en-US" sz="3600" dirty="0"/>
          </a:p>
        </p:txBody>
      </p:sp>
      <p:sp>
        <p:nvSpPr>
          <p:cNvPr id="3" name="Content Placeholder 2">
            <a:extLst>
              <a:ext uri="{FF2B5EF4-FFF2-40B4-BE49-F238E27FC236}">
                <a16:creationId xmlns:a16="http://schemas.microsoft.com/office/drawing/2014/main" id="{91AD5DFF-B280-143C-EE12-20E0103F1CD9}"/>
              </a:ext>
            </a:extLst>
          </p:cNvPr>
          <p:cNvSpPr>
            <a:spLocks noGrp="1"/>
          </p:cNvSpPr>
          <p:nvPr>
            <p:ph idx="1"/>
          </p:nvPr>
        </p:nvSpPr>
        <p:spPr>
          <a:xfrm>
            <a:off x="643467" y="1782980"/>
            <a:ext cx="9767771" cy="4704179"/>
          </a:xfrm>
        </p:spPr>
        <p:txBody>
          <a:bodyPr>
            <a:normAutofit/>
          </a:bodyPr>
          <a:lstStyle/>
          <a:p>
            <a:pPr marL="0" indent="0">
              <a:buNone/>
            </a:pPr>
            <a:r>
              <a:rPr lang="en-US" sz="2000" b="1" dirty="0"/>
              <a:t>Coding exercise</a:t>
            </a:r>
            <a:endParaRPr lang="en-US" sz="2000" dirty="0"/>
          </a:p>
        </p:txBody>
      </p:sp>
      <p:sp>
        <p:nvSpPr>
          <p:cNvPr id="12"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EDB880D2-7566-A190-6798-10DBF8B2AA63}"/>
              </a:ext>
            </a:extLst>
          </p:cNvPr>
          <p:cNvSpPr>
            <a:spLocks noGrp="1"/>
          </p:cNvSpPr>
          <p:nvPr>
            <p:ph type="sldNum" sz="quarter" idx="12"/>
          </p:nvPr>
        </p:nvSpPr>
        <p:spPr>
          <a:xfrm>
            <a:off x="8805333"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87600C7-4CF4-44CA-8A6D-27DBB41F0C3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B361520-A581-4172-218E-1B0275C6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86052" y="57978"/>
            <a:ext cx="1169505" cy="1169505"/>
          </a:xfrm>
          <a:prstGeom prst="rect">
            <a:avLst/>
          </a:prstGeom>
        </p:spPr>
      </p:pic>
    </p:spTree>
    <p:extLst>
      <p:ext uri="{BB962C8B-B14F-4D97-AF65-F5344CB8AC3E}">
        <p14:creationId xmlns:p14="http://schemas.microsoft.com/office/powerpoint/2010/main" val="307172128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ASQ 1">
      <a:dk1>
        <a:srgbClr val="000000"/>
      </a:dk1>
      <a:lt1>
        <a:srgbClr val="FFFFFF"/>
      </a:lt1>
      <a:dk2>
        <a:srgbClr val="1F497D"/>
      </a:dk2>
      <a:lt2>
        <a:srgbClr val="EEECE1"/>
      </a:lt2>
      <a:accent1>
        <a:srgbClr val="026CB6"/>
      </a:accent1>
      <a:accent2>
        <a:srgbClr val="8DC63F"/>
      </a:accent2>
      <a:accent3>
        <a:srgbClr val="A3343A"/>
      </a:accent3>
      <a:accent4>
        <a:srgbClr val="E36F1E"/>
      </a:accent4>
      <a:accent5>
        <a:srgbClr val="FCB617"/>
      </a:accent5>
      <a:accent6>
        <a:srgbClr val="27B9A5"/>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43436-2020-Quality-4pt0-PPT-0608" id="{C1E4E7C9-C51D-4F46-ABC7-EDB3489CE46A}" vid="{1C3B44CB-5131-B443-9518-0FD025CB5F1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10718</TotalTime>
  <Words>4371</Words>
  <Application>Microsoft Office PowerPoint</Application>
  <PresentationFormat>Widescreen</PresentationFormat>
  <Paragraphs>618</Paragraphs>
  <Slides>74</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74</vt:i4>
      </vt:variant>
    </vt:vector>
  </HeadingPairs>
  <TitlesOfParts>
    <vt:vector size="83" baseType="lpstr">
      <vt:lpstr>Arial</vt:lpstr>
      <vt:lpstr>Calibri</vt:lpstr>
      <vt:lpstr>Calibri Light</vt:lpstr>
      <vt:lpstr>Cambria Math</vt:lpstr>
      <vt:lpstr>Monaco</vt:lpstr>
      <vt:lpstr>TeXGyreHeros-Bold</vt:lpstr>
      <vt:lpstr>Wingdings</vt:lpstr>
      <vt:lpstr>1_Office Theme</vt:lpstr>
      <vt:lpstr>2_Office Theme</vt:lpstr>
      <vt:lpstr>Quality 4.0: Artificial intelligence for manufacturing innovation</vt:lpstr>
      <vt:lpstr>PowerPoint Presentation</vt:lpstr>
      <vt:lpstr>PowerPoint Presentation</vt:lpstr>
      <vt:lpstr>About the program</vt:lpstr>
      <vt:lpstr>      Chapter 6: Feature  Engineering     </vt:lpstr>
      <vt:lpstr>Feature engineering</vt:lpstr>
      <vt:lpstr>Feature creation</vt:lpstr>
      <vt:lpstr>Feature creation</vt:lpstr>
      <vt:lpstr>Feature creation</vt:lpstr>
      <vt:lpstr>Feature selection</vt:lpstr>
      <vt:lpstr>Feature selection (or elimination)</vt:lpstr>
      <vt:lpstr>Feature selection (or elimination)</vt:lpstr>
      <vt:lpstr>Feature selection (or elimination)</vt:lpstr>
      <vt:lpstr>Feature selection (or elimination)</vt:lpstr>
      <vt:lpstr>Feature selection (or elimination)</vt:lpstr>
      <vt:lpstr>Feature selection (or elimination)</vt:lpstr>
      <vt:lpstr>Feature selection (or elimination)</vt:lpstr>
      <vt:lpstr>Feature selection (or elimination)</vt:lpstr>
      <vt:lpstr>Feature visualization</vt:lpstr>
      <vt:lpstr>Feature visualization</vt:lpstr>
      <vt:lpstr>Feature visualization</vt:lpstr>
      <vt:lpstr>Feature preprocessing</vt:lpstr>
      <vt:lpstr>Feature preprocessing</vt:lpstr>
      <vt:lpstr>Feature preprocessing</vt:lpstr>
      <vt:lpstr>Feature preprocessing</vt:lpstr>
      <vt:lpstr>Feature preprocessing</vt:lpstr>
      <vt:lpstr>Feature preprocessing</vt:lpstr>
      <vt:lpstr>Feature preprocessing</vt:lpstr>
      <vt:lpstr>Feature preprocessing</vt:lpstr>
      <vt:lpstr>Feature preprocessing</vt:lpstr>
      <vt:lpstr>Feature preprocessing</vt:lpstr>
      <vt:lpstr>Activity 1</vt:lpstr>
      <vt:lpstr>Activity 1</vt:lpstr>
      <vt:lpstr>Feature preprocessing</vt:lpstr>
      <vt:lpstr>Feature preprocessing</vt:lpstr>
      <vt:lpstr>Feature preprocessing</vt:lpstr>
      <vt:lpstr>Feature preprocessing</vt:lpstr>
      <vt:lpstr>      Chapter 7: Classifier Development     </vt:lpstr>
      <vt:lpstr>Classifier development</vt:lpstr>
      <vt:lpstr>Classifier development</vt:lpstr>
      <vt:lpstr>Modeling paradigms</vt:lpstr>
      <vt:lpstr>Modeling paradigms</vt:lpstr>
      <vt:lpstr>Modeling paradigms</vt:lpstr>
      <vt:lpstr>Modeling paradigms</vt:lpstr>
      <vt:lpstr>Modeling paradigms</vt:lpstr>
      <vt:lpstr>Modeling paradigms</vt:lpstr>
      <vt:lpstr>Modeling paradigms</vt:lpstr>
      <vt:lpstr>Modeling paradigms</vt:lpstr>
      <vt:lpstr>Modeling paradigms</vt:lpstr>
      <vt:lpstr>Modeling paradigms</vt:lpstr>
      <vt:lpstr>Modeling paradigms</vt:lpstr>
      <vt:lpstr>Activity 2</vt:lpstr>
      <vt:lpstr>Activity 2</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lpstr>Machine learning algorithms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Escobar, Carlos Alberto</dc:creator>
  <cp:lastModifiedBy>Escobar, Carlos Alberto</cp:lastModifiedBy>
  <cp:revision>157</cp:revision>
  <dcterms:created xsi:type="dcterms:W3CDTF">2023-07-24T02:23:55Z</dcterms:created>
  <dcterms:modified xsi:type="dcterms:W3CDTF">2023-08-20T01:41:29Z</dcterms:modified>
</cp:coreProperties>
</file>